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handoutMasterIdLst>
    <p:handoutMasterId r:id="rId24"/>
  </p:handoutMasterIdLst>
  <p:sldIdLst>
    <p:sldId id="258" r:id="rId2"/>
    <p:sldId id="287" r:id="rId3"/>
    <p:sldId id="290" r:id="rId4"/>
    <p:sldId id="289" r:id="rId5"/>
    <p:sldId id="288" r:id="rId6"/>
    <p:sldId id="286" r:id="rId7"/>
    <p:sldId id="292" r:id="rId8"/>
    <p:sldId id="329" r:id="rId9"/>
    <p:sldId id="325" r:id="rId10"/>
    <p:sldId id="320" r:id="rId11"/>
    <p:sldId id="294" r:id="rId12"/>
    <p:sldId id="321" r:id="rId13"/>
    <p:sldId id="295" r:id="rId14"/>
    <p:sldId id="328" r:id="rId15"/>
    <p:sldId id="326" r:id="rId16"/>
    <p:sldId id="327" r:id="rId17"/>
    <p:sldId id="322" r:id="rId18"/>
    <p:sldId id="324" r:id="rId19"/>
    <p:sldId id="323" r:id="rId20"/>
    <p:sldId id="300" r:id="rId21"/>
    <p:sldId id="317" r:id="rId22"/>
  </p:sldIdLst>
  <p:sldSz cx="9144000" cy="6858000" type="screen4x3"/>
  <p:notesSz cx="6858000" cy="9199563"/>
  <p:defaultTextStyle>
    <a:defPPr>
      <a:defRPr lang="en-US"/>
    </a:defPPr>
    <a:lvl1pPr algn="l" rtl="0" fontAlgn="base">
      <a:spcBef>
        <a:spcPct val="0"/>
      </a:spcBef>
      <a:spcAft>
        <a:spcPct val="0"/>
      </a:spcAft>
      <a:defRPr kern="1200">
        <a:solidFill>
          <a:schemeClr val="tx1"/>
        </a:solidFill>
        <a:latin typeface="Garamond" pitchFamily="18" charset="0"/>
        <a:ea typeface="+mn-ea"/>
        <a:cs typeface="+mn-cs"/>
      </a:defRPr>
    </a:lvl1pPr>
    <a:lvl2pPr marL="457200" algn="l" rtl="0" fontAlgn="base">
      <a:spcBef>
        <a:spcPct val="0"/>
      </a:spcBef>
      <a:spcAft>
        <a:spcPct val="0"/>
      </a:spcAft>
      <a:defRPr kern="1200">
        <a:solidFill>
          <a:schemeClr val="tx1"/>
        </a:solidFill>
        <a:latin typeface="Garamond" pitchFamily="18" charset="0"/>
        <a:ea typeface="+mn-ea"/>
        <a:cs typeface="+mn-cs"/>
      </a:defRPr>
    </a:lvl2pPr>
    <a:lvl3pPr marL="914400" algn="l" rtl="0" fontAlgn="base">
      <a:spcBef>
        <a:spcPct val="0"/>
      </a:spcBef>
      <a:spcAft>
        <a:spcPct val="0"/>
      </a:spcAft>
      <a:defRPr kern="1200">
        <a:solidFill>
          <a:schemeClr val="tx1"/>
        </a:solidFill>
        <a:latin typeface="Garamond" pitchFamily="18" charset="0"/>
        <a:ea typeface="+mn-ea"/>
        <a:cs typeface="+mn-cs"/>
      </a:defRPr>
    </a:lvl3pPr>
    <a:lvl4pPr marL="1371600" algn="l" rtl="0" fontAlgn="base">
      <a:spcBef>
        <a:spcPct val="0"/>
      </a:spcBef>
      <a:spcAft>
        <a:spcPct val="0"/>
      </a:spcAft>
      <a:defRPr kern="1200">
        <a:solidFill>
          <a:schemeClr val="tx1"/>
        </a:solidFill>
        <a:latin typeface="Garamond" pitchFamily="18" charset="0"/>
        <a:ea typeface="+mn-ea"/>
        <a:cs typeface="+mn-cs"/>
      </a:defRPr>
    </a:lvl4pPr>
    <a:lvl5pPr marL="1828800" algn="l" rtl="0" fontAlgn="base">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89" autoAdjust="0"/>
    <p:restoredTop sz="94660"/>
  </p:normalViewPr>
  <p:slideViewPr>
    <p:cSldViewPr>
      <p:cViewPr>
        <p:scale>
          <a:sx n="100" d="100"/>
          <a:sy n="100" d="100"/>
        </p:scale>
        <p:origin x="-102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GB"/>
          </a:p>
        </p:txBody>
      </p:sp>
      <p:sp>
        <p:nvSpPr>
          <p:cNvPr id="36867" name="Rectangle 3"/>
          <p:cNvSpPr>
            <a:spLocks noGrp="1" noChangeArrowheads="1"/>
          </p:cNvSpPr>
          <p:nvPr>
            <p:ph type="dt" sz="quarter" idx="1"/>
          </p:nvPr>
        </p:nvSpPr>
        <p:spPr bwMode="auto">
          <a:xfrm>
            <a:off x="3884613" y="0"/>
            <a:ext cx="2971800"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A140A196-880B-4FB8-A390-6F6BC98749BE}" type="datetimeFigureOut">
              <a:rPr lang="en-GB"/>
              <a:pPr>
                <a:defRPr/>
              </a:pPr>
              <a:t>05/12/2012</a:t>
            </a:fld>
            <a:endParaRPr lang="en-GB"/>
          </a:p>
        </p:txBody>
      </p:sp>
      <p:sp>
        <p:nvSpPr>
          <p:cNvPr id="36868" name="Rectangle 4"/>
          <p:cNvSpPr>
            <a:spLocks noGrp="1" noChangeArrowheads="1"/>
          </p:cNvSpPr>
          <p:nvPr>
            <p:ph type="ftr" sz="quarter" idx="2"/>
          </p:nvPr>
        </p:nvSpPr>
        <p:spPr bwMode="auto">
          <a:xfrm>
            <a:off x="0" y="8737600"/>
            <a:ext cx="2971800"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GB"/>
          </a:p>
        </p:txBody>
      </p:sp>
      <p:sp>
        <p:nvSpPr>
          <p:cNvPr id="36869" name="Rectangle 5"/>
          <p:cNvSpPr>
            <a:spLocks noGrp="1" noChangeArrowheads="1"/>
          </p:cNvSpPr>
          <p:nvPr>
            <p:ph type="sldNum" sz="quarter" idx="3"/>
          </p:nvPr>
        </p:nvSpPr>
        <p:spPr bwMode="auto">
          <a:xfrm>
            <a:off x="3884613" y="8737600"/>
            <a:ext cx="2971800"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307E9EFD-F2D5-404D-BBA0-27807BA24BA5}" type="slidenum">
              <a:rPr lang="en-GB"/>
              <a:pPr>
                <a:defRPr/>
              </a:pPr>
              <a:t>‹#›</a:t>
            </a:fld>
            <a:endParaRPr lang="en-GB"/>
          </a:p>
        </p:txBody>
      </p:sp>
    </p:spTree>
    <p:extLst>
      <p:ext uri="{BB962C8B-B14F-4D97-AF65-F5344CB8AC3E}">
        <p14:creationId xmlns:p14="http://schemas.microsoft.com/office/powerpoint/2010/main" val="33385448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0375"/>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60375"/>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625A658D-9660-420C-AA95-0FFEE5D045F5}" type="datetimeFigureOut">
              <a:rPr lang="en-US"/>
              <a:pPr>
                <a:defRPr/>
              </a:pPr>
              <a:t>12/5/2012</a:t>
            </a:fld>
            <a:endParaRPr lang="en-US"/>
          </a:p>
        </p:txBody>
      </p:sp>
      <p:sp>
        <p:nvSpPr>
          <p:cNvPr id="4" name="Slide Image Placeholder 3"/>
          <p:cNvSpPr>
            <a:spLocks noGrp="1" noRot="1" noChangeAspect="1"/>
          </p:cNvSpPr>
          <p:nvPr>
            <p:ph type="sldImg" idx="2"/>
          </p:nvPr>
        </p:nvSpPr>
        <p:spPr>
          <a:xfrm>
            <a:off x="1130300" y="690563"/>
            <a:ext cx="4598988" cy="344963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70388"/>
            <a:ext cx="5486400" cy="4138612"/>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737600"/>
            <a:ext cx="2971800" cy="460375"/>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737600"/>
            <a:ext cx="2971800" cy="460375"/>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42286CA6-05CA-4D2B-9CE8-B03FE7733535}" type="slidenum">
              <a:rPr lang="en-US"/>
              <a:pPr>
                <a:defRPr/>
              </a:pPr>
              <a:t>‹#›</a:t>
            </a:fld>
            <a:endParaRPr lang="en-US"/>
          </a:p>
        </p:txBody>
      </p:sp>
    </p:spTree>
    <p:extLst>
      <p:ext uri="{BB962C8B-B14F-4D97-AF65-F5344CB8AC3E}">
        <p14:creationId xmlns:p14="http://schemas.microsoft.com/office/powerpoint/2010/main" val="16021112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CH" smtClean="0"/>
          </a:p>
        </p:txBody>
      </p:sp>
      <p:sp>
        <p:nvSpPr>
          <p:cNvPr id="4" name="Slide Number Placeholder 3"/>
          <p:cNvSpPr>
            <a:spLocks noGrp="1"/>
          </p:cNvSpPr>
          <p:nvPr>
            <p:ph type="sldNum" sz="quarter" idx="5"/>
          </p:nvPr>
        </p:nvSpPr>
        <p:spPr/>
        <p:txBody>
          <a:bodyPr/>
          <a:lstStyle/>
          <a:p>
            <a:pPr>
              <a:defRPr/>
            </a:pPr>
            <a:fld id="{C5E9F045-582F-4709-B387-6F77C2495413}" type="slidenum">
              <a:rPr lang="en-US" smtClean="0"/>
              <a:pPr>
                <a:defRPr/>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sz="1100" i="1">
                <a:latin typeface="+mn-lt"/>
              </a:defRPr>
            </a:lvl1pPr>
          </a:lstStyle>
          <a:p>
            <a:pPr>
              <a:defRPr/>
            </a:pPr>
            <a:r>
              <a:rPr lang="en-US" altLang="zh-TW" smtClean="0"/>
              <a:t>This does not represent the views of the UN or its member states. Not to be quoted or reproduced without the permission of the presenter</a:t>
            </a:r>
            <a:endParaRPr lang="en-US" altLang="zh-TW" dirty="0"/>
          </a:p>
        </p:txBody>
      </p:sp>
      <p:sp>
        <p:nvSpPr>
          <p:cNvPr id="6" name="Rectangle 6"/>
          <p:cNvSpPr>
            <a:spLocks noGrp="1" noChangeArrowheads="1"/>
          </p:cNvSpPr>
          <p:nvPr>
            <p:ph type="sldNum" sz="quarter" idx="12"/>
          </p:nvPr>
        </p:nvSpPr>
        <p:spPr>
          <a:ln/>
        </p:spPr>
        <p:txBody>
          <a:bodyPr/>
          <a:lstStyle>
            <a:lvl1pPr>
              <a:defRPr/>
            </a:lvl1pPr>
          </a:lstStyle>
          <a:p>
            <a:pPr>
              <a:defRPr/>
            </a:pPr>
            <a:fld id="{6CF35961-92A9-4575-8D33-F6AAE1A4ADA7}" type="slidenum">
              <a:rPr lang="zh-TW" altLang="en-US"/>
              <a:pPr>
                <a:defRPr/>
              </a:pPr>
              <a:t>‹#›</a:t>
            </a:fld>
            <a:endParaRPr lang="en-US" altLang="zh-TW"/>
          </a:p>
        </p:txBody>
      </p:sp>
    </p:spTree>
    <p:extLst>
      <p:ext uri="{BB962C8B-B14F-4D97-AF65-F5344CB8AC3E}">
        <p14:creationId xmlns:p14="http://schemas.microsoft.com/office/powerpoint/2010/main" val="1216539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zh-TW" smtClean="0"/>
              <a:t>This does not represent the views of the UN or its member states. Not to be quoted or reproduced without the permission of the presenter</a:t>
            </a:r>
            <a:endParaRPr lang="en-US" altLang="zh-TW"/>
          </a:p>
        </p:txBody>
      </p:sp>
      <p:sp>
        <p:nvSpPr>
          <p:cNvPr id="6" name="Rectangle 6"/>
          <p:cNvSpPr>
            <a:spLocks noGrp="1" noChangeArrowheads="1"/>
          </p:cNvSpPr>
          <p:nvPr>
            <p:ph type="sldNum" sz="quarter" idx="12"/>
          </p:nvPr>
        </p:nvSpPr>
        <p:spPr>
          <a:ln/>
        </p:spPr>
        <p:txBody>
          <a:bodyPr/>
          <a:lstStyle>
            <a:lvl1pPr>
              <a:defRPr/>
            </a:lvl1pPr>
          </a:lstStyle>
          <a:p>
            <a:pPr>
              <a:defRPr/>
            </a:pPr>
            <a:fld id="{F31491D4-3354-4899-95F8-9DDB71ABAF0F}" type="slidenum">
              <a:rPr lang="zh-TW" altLang="en-US"/>
              <a:pPr>
                <a:defRPr/>
              </a:pPr>
              <a:t>‹#›</a:t>
            </a:fld>
            <a:endParaRPr lang="en-US" altLang="zh-TW"/>
          </a:p>
        </p:txBody>
      </p:sp>
    </p:spTree>
    <p:extLst>
      <p:ext uri="{BB962C8B-B14F-4D97-AF65-F5344CB8AC3E}">
        <p14:creationId xmlns:p14="http://schemas.microsoft.com/office/powerpoint/2010/main" val="4882415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96100" y="1066800"/>
            <a:ext cx="2095500" cy="4754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1066800"/>
            <a:ext cx="6134100" cy="4754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zh-TW" smtClean="0"/>
              <a:t>This does not represent the views of the UN or its member states. Not to be quoted or reproduced without the permission of the presenter</a:t>
            </a:r>
            <a:endParaRPr lang="en-US" altLang="zh-TW"/>
          </a:p>
        </p:txBody>
      </p:sp>
      <p:sp>
        <p:nvSpPr>
          <p:cNvPr id="6" name="Rectangle 6"/>
          <p:cNvSpPr>
            <a:spLocks noGrp="1" noChangeArrowheads="1"/>
          </p:cNvSpPr>
          <p:nvPr>
            <p:ph type="sldNum" sz="quarter" idx="12"/>
          </p:nvPr>
        </p:nvSpPr>
        <p:spPr>
          <a:ln/>
        </p:spPr>
        <p:txBody>
          <a:bodyPr/>
          <a:lstStyle>
            <a:lvl1pPr>
              <a:defRPr/>
            </a:lvl1pPr>
          </a:lstStyle>
          <a:p>
            <a:pPr>
              <a:defRPr/>
            </a:pPr>
            <a:fld id="{F7363453-B9A4-40B9-A13D-7B276B2B688A}" type="slidenum">
              <a:rPr lang="zh-TW" altLang="en-US"/>
              <a:pPr>
                <a:defRPr/>
              </a:pPr>
              <a:t>‹#›</a:t>
            </a:fld>
            <a:endParaRPr lang="en-US" altLang="zh-TW"/>
          </a:p>
        </p:txBody>
      </p:sp>
    </p:spTree>
    <p:extLst>
      <p:ext uri="{BB962C8B-B14F-4D97-AF65-F5344CB8AC3E}">
        <p14:creationId xmlns:p14="http://schemas.microsoft.com/office/powerpoint/2010/main" val="41115804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8229600" cy="1143000"/>
          </a:xfrm>
        </p:spPr>
        <p:txBody>
          <a:bodyPr/>
          <a:lstStyle/>
          <a:p>
            <a:r>
              <a:rPr lang="en-US" smtClean="0"/>
              <a:t>Click to edit Master title style</a:t>
            </a:r>
            <a:endParaRPr lang="fr-CH"/>
          </a:p>
        </p:txBody>
      </p:sp>
      <p:sp>
        <p:nvSpPr>
          <p:cNvPr id="3" name="Text Placeholder 2"/>
          <p:cNvSpPr>
            <a:spLocks noGrp="1"/>
          </p:cNvSpPr>
          <p:nvPr>
            <p:ph type="body" sz="half" idx="1"/>
          </p:nvPr>
        </p:nvSpPr>
        <p:spPr>
          <a:xfrm>
            <a:off x="609600" y="1295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Content Placeholder 3"/>
          <p:cNvSpPr>
            <a:spLocks noGrp="1"/>
          </p:cNvSpPr>
          <p:nvPr>
            <p:ph sz="half" idx="2"/>
          </p:nvPr>
        </p:nvSpPr>
        <p:spPr>
          <a:xfrm>
            <a:off x="4800600" y="1295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zh-TW" smtClean="0"/>
              <a:t>This does not represent the views of the UN or its member states. Not to be quoted or reproduced without the permission of the presenter</a:t>
            </a:r>
            <a:endParaRPr lang="en-US" altLang="zh-TW"/>
          </a:p>
        </p:txBody>
      </p:sp>
      <p:sp>
        <p:nvSpPr>
          <p:cNvPr id="7" name="Rectangle 6"/>
          <p:cNvSpPr>
            <a:spLocks noGrp="1" noChangeArrowheads="1"/>
          </p:cNvSpPr>
          <p:nvPr>
            <p:ph type="sldNum" sz="quarter" idx="12"/>
          </p:nvPr>
        </p:nvSpPr>
        <p:spPr>
          <a:ln/>
        </p:spPr>
        <p:txBody>
          <a:bodyPr/>
          <a:lstStyle>
            <a:lvl1pPr>
              <a:defRPr/>
            </a:lvl1pPr>
          </a:lstStyle>
          <a:p>
            <a:pPr>
              <a:defRPr/>
            </a:pPr>
            <a:fld id="{339BA9B5-8165-4BFD-BD3B-BDB063C4DF8D}" type="slidenum">
              <a:rPr lang="zh-TW" altLang="en-US"/>
              <a:pPr>
                <a:defRPr/>
              </a:pPr>
              <a:t>‹#›</a:t>
            </a:fld>
            <a:endParaRPr lang="en-US" altLang="zh-TW"/>
          </a:p>
        </p:txBody>
      </p:sp>
    </p:spTree>
    <p:extLst>
      <p:ext uri="{BB962C8B-B14F-4D97-AF65-F5344CB8AC3E}">
        <p14:creationId xmlns:p14="http://schemas.microsoft.com/office/powerpoint/2010/main" val="571037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sz="1000">
                <a:latin typeface="+mj-lt"/>
              </a:defRPr>
            </a:lvl1pPr>
          </a:lstStyle>
          <a:p>
            <a:pPr>
              <a:defRPr/>
            </a:pPr>
            <a:r>
              <a:rPr lang="en-US" altLang="zh-TW" smtClean="0"/>
              <a:t>This does not represent the views of the UN or its member states. Not to be quoted or reproduced without the permission of the presenter</a:t>
            </a:r>
            <a:endParaRPr lang="en-US" altLang="zh-TW" dirty="0"/>
          </a:p>
        </p:txBody>
      </p:sp>
      <p:sp>
        <p:nvSpPr>
          <p:cNvPr id="6" name="Rectangle 6"/>
          <p:cNvSpPr>
            <a:spLocks noGrp="1" noChangeArrowheads="1"/>
          </p:cNvSpPr>
          <p:nvPr>
            <p:ph type="sldNum" sz="quarter" idx="12"/>
          </p:nvPr>
        </p:nvSpPr>
        <p:spPr>
          <a:ln/>
        </p:spPr>
        <p:txBody>
          <a:bodyPr/>
          <a:lstStyle>
            <a:lvl1pPr>
              <a:defRPr/>
            </a:lvl1pPr>
          </a:lstStyle>
          <a:p>
            <a:pPr>
              <a:defRPr/>
            </a:pPr>
            <a:fld id="{AD8FB712-3FFF-456F-8F14-241CEDEAD547}" type="slidenum">
              <a:rPr lang="zh-TW" altLang="en-US"/>
              <a:pPr>
                <a:defRPr/>
              </a:pPr>
              <a:t>‹#›</a:t>
            </a:fld>
            <a:endParaRPr lang="en-US" altLang="zh-TW"/>
          </a:p>
        </p:txBody>
      </p:sp>
    </p:spTree>
    <p:extLst>
      <p:ext uri="{BB962C8B-B14F-4D97-AF65-F5344CB8AC3E}">
        <p14:creationId xmlns:p14="http://schemas.microsoft.com/office/powerpoint/2010/main" val="2842357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zh-TW" smtClean="0"/>
              <a:t>This does not represent the views of the UN or its member states. Not to be quoted or reproduced without the permission of the presenter</a:t>
            </a:r>
            <a:endParaRPr lang="en-US" altLang="zh-TW"/>
          </a:p>
        </p:txBody>
      </p:sp>
      <p:sp>
        <p:nvSpPr>
          <p:cNvPr id="6" name="Rectangle 6"/>
          <p:cNvSpPr>
            <a:spLocks noGrp="1" noChangeArrowheads="1"/>
          </p:cNvSpPr>
          <p:nvPr>
            <p:ph type="sldNum" sz="quarter" idx="12"/>
          </p:nvPr>
        </p:nvSpPr>
        <p:spPr>
          <a:ln/>
        </p:spPr>
        <p:txBody>
          <a:bodyPr/>
          <a:lstStyle>
            <a:lvl1pPr>
              <a:defRPr/>
            </a:lvl1pPr>
          </a:lstStyle>
          <a:p>
            <a:pPr>
              <a:defRPr/>
            </a:pPr>
            <a:fld id="{5E546579-C9EC-4CFF-8A40-1281CE4EF722}" type="slidenum">
              <a:rPr lang="zh-TW" altLang="en-US"/>
              <a:pPr>
                <a:defRPr/>
              </a:pPr>
              <a:t>‹#›</a:t>
            </a:fld>
            <a:endParaRPr lang="en-US" altLang="zh-TW"/>
          </a:p>
        </p:txBody>
      </p:sp>
    </p:spTree>
    <p:extLst>
      <p:ext uri="{BB962C8B-B14F-4D97-AF65-F5344CB8AC3E}">
        <p14:creationId xmlns:p14="http://schemas.microsoft.com/office/powerpoint/2010/main" val="4251665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2954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2954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zh-TW" smtClean="0"/>
              <a:t>This does not represent the views of the UN or its member states. Not to be quoted or reproduced without the permission of the presenter</a:t>
            </a:r>
            <a:endParaRPr lang="en-US" altLang="zh-TW"/>
          </a:p>
        </p:txBody>
      </p:sp>
      <p:sp>
        <p:nvSpPr>
          <p:cNvPr id="7" name="Rectangle 6"/>
          <p:cNvSpPr>
            <a:spLocks noGrp="1" noChangeArrowheads="1"/>
          </p:cNvSpPr>
          <p:nvPr>
            <p:ph type="sldNum" sz="quarter" idx="12"/>
          </p:nvPr>
        </p:nvSpPr>
        <p:spPr>
          <a:ln/>
        </p:spPr>
        <p:txBody>
          <a:bodyPr/>
          <a:lstStyle>
            <a:lvl1pPr>
              <a:defRPr/>
            </a:lvl1pPr>
          </a:lstStyle>
          <a:p>
            <a:pPr>
              <a:defRPr/>
            </a:pPr>
            <a:fld id="{D0AA1862-9DBD-48F6-A52F-233FCCDA0D13}" type="slidenum">
              <a:rPr lang="zh-TW" altLang="en-US"/>
              <a:pPr>
                <a:defRPr/>
              </a:pPr>
              <a:t>‹#›</a:t>
            </a:fld>
            <a:endParaRPr lang="en-US" altLang="zh-TW"/>
          </a:p>
        </p:txBody>
      </p:sp>
    </p:spTree>
    <p:extLst>
      <p:ext uri="{BB962C8B-B14F-4D97-AF65-F5344CB8AC3E}">
        <p14:creationId xmlns:p14="http://schemas.microsoft.com/office/powerpoint/2010/main" val="336791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zh-TW" smtClean="0"/>
              <a:t>This does not represent the views of the UN or its member states. Not to be quoted or reproduced without the permission of the presenter</a:t>
            </a:r>
            <a:endParaRPr lang="en-US" altLang="zh-TW"/>
          </a:p>
        </p:txBody>
      </p:sp>
      <p:sp>
        <p:nvSpPr>
          <p:cNvPr id="9" name="Rectangle 6"/>
          <p:cNvSpPr>
            <a:spLocks noGrp="1" noChangeArrowheads="1"/>
          </p:cNvSpPr>
          <p:nvPr>
            <p:ph type="sldNum" sz="quarter" idx="12"/>
          </p:nvPr>
        </p:nvSpPr>
        <p:spPr>
          <a:ln/>
        </p:spPr>
        <p:txBody>
          <a:bodyPr/>
          <a:lstStyle>
            <a:lvl1pPr>
              <a:defRPr/>
            </a:lvl1pPr>
          </a:lstStyle>
          <a:p>
            <a:pPr>
              <a:defRPr/>
            </a:pPr>
            <a:fld id="{C3675E45-D0F9-46E9-BAEA-AEFA349E9B22}" type="slidenum">
              <a:rPr lang="zh-TW" altLang="en-US"/>
              <a:pPr>
                <a:defRPr/>
              </a:pPr>
              <a:t>‹#›</a:t>
            </a:fld>
            <a:endParaRPr lang="en-US" altLang="zh-TW"/>
          </a:p>
        </p:txBody>
      </p:sp>
    </p:spTree>
    <p:extLst>
      <p:ext uri="{BB962C8B-B14F-4D97-AF65-F5344CB8AC3E}">
        <p14:creationId xmlns:p14="http://schemas.microsoft.com/office/powerpoint/2010/main" val="4015073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zh-TW" smtClean="0"/>
              <a:t>This does not represent the views of the UN or its member states. Not to be quoted or reproduced without the permission of the presenter</a:t>
            </a:r>
            <a:endParaRPr lang="en-US" altLang="zh-TW"/>
          </a:p>
        </p:txBody>
      </p:sp>
      <p:sp>
        <p:nvSpPr>
          <p:cNvPr id="5" name="Rectangle 6"/>
          <p:cNvSpPr>
            <a:spLocks noGrp="1" noChangeArrowheads="1"/>
          </p:cNvSpPr>
          <p:nvPr>
            <p:ph type="sldNum" sz="quarter" idx="12"/>
          </p:nvPr>
        </p:nvSpPr>
        <p:spPr>
          <a:ln/>
        </p:spPr>
        <p:txBody>
          <a:bodyPr/>
          <a:lstStyle>
            <a:lvl1pPr>
              <a:defRPr/>
            </a:lvl1pPr>
          </a:lstStyle>
          <a:p>
            <a:pPr>
              <a:defRPr/>
            </a:pPr>
            <a:fld id="{9F253E26-3021-4EE4-91EB-DD549AC06131}" type="slidenum">
              <a:rPr lang="zh-TW" altLang="en-US"/>
              <a:pPr>
                <a:defRPr/>
              </a:pPr>
              <a:t>‹#›</a:t>
            </a:fld>
            <a:endParaRPr lang="en-US" altLang="zh-TW"/>
          </a:p>
        </p:txBody>
      </p:sp>
    </p:spTree>
    <p:extLst>
      <p:ext uri="{BB962C8B-B14F-4D97-AF65-F5344CB8AC3E}">
        <p14:creationId xmlns:p14="http://schemas.microsoft.com/office/powerpoint/2010/main" val="3068928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zh-TW" smtClean="0"/>
              <a:t>This does not represent the views of the UN or its member states. Not to be quoted or reproduced without the permission of the presenter</a:t>
            </a:r>
            <a:endParaRPr lang="en-US" altLang="zh-TW"/>
          </a:p>
        </p:txBody>
      </p:sp>
      <p:sp>
        <p:nvSpPr>
          <p:cNvPr id="4" name="Rectangle 6"/>
          <p:cNvSpPr>
            <a:spLocks noGrp="1" noChangeArrowheads="1"/>
          </p:cNvSpPr>
          <p:nvPr>
            <p:ph type="sldNum" sz="quarter" idx="12"/>
          </p:nvPr>
        </p:nvSpPr>
        <p:spPr>
          <a:ln/>
        </p:spPr>
        <p:txBody>
          <a:bodyPr/>
          <a:lstStyle>
            <a:lvl1pPr>
              <a:defRPr/>
            </a:lvl1pPr>
          </a:lstStyle>
          <a:p>
            <a:pPr>
              <a:defRPr/>
            </a:pPr>
            <a:fld id="{0300364A-8A08-44C1-81DE-E493D4861CBB}" type="slidenum">
              <a:rPr lang="zh-TW" altLang="en-US"/>
              <a:pPr>
                <a:defRPr/>
              </a:pPr>
              <a:t>‹#›</a:t>
            </a:fld>
            <a:endParaRPr lang="en-US" altLang="zh-TW"/>
          </a:p>
        </p:txBody>
      </p:sp>
    </p:spTree>
    <p:extLst>
      <p:ext uri="{BB962C8B-B14F-4D97-AF65-F5344CB8AC3E}">
        <p14:creationId xmlns:p14="http://schemas.microsoft.com/office/powerpoint/2010/main" val="619631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zh-TW" smtClean="0"/>
              <a:t>This does not represent the views of the UN or its member states. Not to be quoted or reproduced without the permission of the presenter</a:t>
            </a:r>
            <a:endParaRPr lang="en-US" altLang="zh-TW"/>
          </a:p>
        </p:txBody>
      </p:sp>
      <p:sp>
        <p:nvSpPr>
          <p:cNvPr id="7" name="Rectangle 6"/>
          <p:cNvSpPr>
            <a:spLocks noGrp="1" noChangeArrowheads="1"/>
          </p:cNvSpPr>
          <p:nvPr>
            <p:ph type="sldNum" sz="quarter" idx="12"/>
          </p:nvPr>
        </p:nvSpPr>
        <p:spPr>
          <a:ln/>
        </p:spPr>
        <p:txBody>
          <a:bodyPr/>
          <a:lstStyle>
            <a:lvl1pPr>
              <a:defRPr/>
            </a:lvl1pPr>
          </a:lstStyle>
          <a:p>
            <a:pPr>
              <a:defRPr/>
            </a:pPr>
            <a:fld id="{8FC3F6F2-8365-4C2A-8311-7BA209E10D09}" type="slidenum">
              <a:rPr lang="zh-TW" altLang="en-US"/>
              <a:pPr>
                <a:defRPr/>
              </a:pPr>
              <a:t>‹#›</a:t>
            </a:fld>
            <a:endParaRPr lang="en-US" altLang="zh-TW"/>
          </a:p>
        </p:txBody>
      </p:sp>
    </p:spTree>
    <p:extLst>
      <p:ext uri="{BB962C8B-B14F-4D97-AF65-F5344CB8AC3E}">
        <p14:creationId xmlns:p14="http://schemas.microsoft.com/office/powerpoint/2010/main" val="2175636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zh-TW" smtClean="0"/>
              <a:t>This does not represent the views of the UN or its member states. Not to be quoted or reproduced without the permission of the presenter</a:t>
            </a:r>
            <a:endParaRPr lang="en-US" altLang="zh-TW"/>
          </a:p>
        </p:txBody>
      </p:sp>
      <p:sp>
        <p:nvSpPr>
          <p:cNvPr id="7" name="Rectangle 6"/>
          <p:cNvSpPr>
            <a:spLocks noGrp="1" noChangeArrowheads="1"/>
          </p:cNvSpPr>
          <p:nvPr>
            <p:ph type="sldNum" sz="quarter" idx="12"/>
          </p:nvPr>
        </p:nvSpPr>
        <p:spPr>
          <a:ln/>
        </p:spPr>
        <p:txBody>
          <a:bodyPr/>
          <a:lstStyle>
            <a:lvl1pPr>
              <a:defRPr/>
            </a:lvl1pPr>
          </a:lstStyle>
          <a:p>
            <a:pPr>
              <a:defRPr/>
            </a:pPr>
            <a:fld id="{31C7F262-0BDD-4901-A785-E65F6072FED5}" type="slidenum">
              <a:rPr lang="zh-TW" altLang="en-US"/>
              <a:pPr>
                <a:defRPr/>
              </a:pPr>
              <a:t>‹#›</a:t>
            </a:fld>
            <a:endParaRPr lang="en-US" altLang="zh-TW"/>
          </a:p>
        </p:txBody>
      </p:sp>
    </p:spTree>
    <p:extLst>
      <p:ext uri="{BB962C8B-B14F-4D97-AF65-F5344CB8AC3E}">
        <p14:creationId xmlns:p14="http://schemas.microsoft.com/office/powerpoint/2010/main" val="3470818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10668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zh-TW" smtClean="0"/>
              <a:t>Click to edit Master title style</a:t>
            </a:r>
          </a:p>
        </p:txBody>
      </p:sp>
      <p:sp>
        <p:nvSpPr>
          <p:cNvPr id="1027" name="Rectangle 3"/>
          <p:cNvSpPr>
            <a:spLocks noGrp="1" noChangeArrowheads="1"/>
          </p:cNvSpPr>
          <p:nvPr>
            <p:ph type="body" idx="1"/>
          </p:nvPr>
        </p:nvSpPr>
        <p:spPr bwMode="auto">
          <a:xfrm>
            <a:off x="609600" y="12954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TW" smtClean="0"/>
              <a:t>Click to edit Master text styles</a:t>
            </a:r>
          </a:p>
          <a:p>
            <a:pPr lvl="1"/>
            <a:endParaRPr lang="en-US" altLang="zh-TW" smtClean="0"/>
          </a:p>
          <a:p>
            <a:pPr lvl="2"/>
            <a:r>
              <a:rPr lang="en-US" altLang="zh-TW" smtClean="0"/>
              <a:t>Third level</a:t>
            </a:r>
          </a:p>
          <a:p>
            <a:pPr lvl="3"/>
            <a:r>
              <a:rPr lang="en-US" altLang="zh-TW" smtClean="0"/>
              <a:t>Fourth level</a:t>
            </a:r>
          </a:p>
          <a:p>
            <a:pPr lvl="4"/>
            <a:r>
              <a:rPr lang="en-US" altLang="zh-TW" smtClean="0"/>
              <a:t>Fifth level</a:t>
            </a:r>
          </a:p>
        </p:txBody>
      </p:sp>
      <p:sp>
        <p:nvSpPr>
          <p:cNvPr id="1413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新細明體" pitchFamily="18" charset="-120"/>
              </a:defRPr>
            </a:lvl1pPr>
          </a:lstStyle>
          <a:p>
            <a:pPr>
              <a:defRPr/>
            </a:pPr>
            <a:endParaRPr lang="en-US" altLang="zh-TW"/>
          </a:p>
        </p:txBody>
      </p:sp>
      <p:sp>
        <p:nvSpPr>
          <p:cNvPr id="1413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新細明體" pitchFamily="18" charset="-120"/>
              </a:defRPr>
            </a:lvl1pPr>
          </a:lstStyle>
          <a:p>
            <a:pPr>
              <a:defRPr/>
            </a:pPr>
            <a:r>
              <a:rPr lang="en-US" altLang="zh-TW" smtClean="0"/>
              <a:t>This does not represent the views of the UN or its member states. Not to be quoted or reproduced without the permission of the presenter</a:t>
            </a:r>
            <a:endParaRPr lang="en-US" altLang="zh-TW"/>
          </a:p>
        </p:txBody>
      </p:sp>
      <p:sp>
        <p:nvSpPr>
          <p:cNvPr id="1413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新細明體" pitchFamily="18" charset="-120"/>
              </a:defRPr>
            </a:lvl1pPr>
          </a:lstStyle>
          <a:p>
            <a:pPr>
              <a:defRPr/>
            </a:pPr>
            <a:fld id="{1829A561-AF9F-4726-914E-E31B3640F6CF}" type="slidenum">
              <a:rPr lang="zh-TW" altLang="en-US"/>
              <a:pPr>
                <a:defRPr/>
              </a:pPr>
              <a:t>‹#›</a:t>
            </a:fld>
            <a:endParaRPr lang="en-US" altLang="zh-TW"/>
          </a:p>
        </p:txBody>
      </p:sp>
      <p:pic>
        <p:nvPicPr>
          <p:cNvPr id="1031" name="Picture 13" descr="Pages from wesp2009pr_web"/>
          <p:cNvPicPr>
            <a:picLocks noChangeAspect="1" noChangeArrowheads="1"/>
          </p:cNvPicPr>
          <p:nvPr userDrawn="1"/>
        </p:nvPicPr>
        <p:blipFill>
          <a:blip r:embed="rId14">
            <a:lum bright="50000" contrast="-70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14" descr="_UNLogoBlue"/>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7315200" y="228600"/>
            <a:ext cx="1447800"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dt="0"/>
  <p:txStyles>
    <p:titleStyle>
      <a:lvl1pPr algn="ctr" rtl="0" eaLnBrk="0" fontAlgn="base" hangingPunct="0">
        <a:spcBef>
          <a:spcPct val="0"/>
        </a:spcBef>
        <a:spcAft>
          <a:spcPct val="0"/>
        </a:spcAft>
        <a:defRPr sz="4400">
          <a:solidFill>
            <a:schemeClr val="accent2"/>
          </a:solidFill>
          <a:latin typeface="Garamond" pitchFamily="18" charset="0"/>
          <a:ea typeface="+mj-ea"/>
          <a:cs typeface="+mj-cs"/>
        </a:defRPr>
      </a:lvl1pPr>
      <a:lvl2pPr algn="ctr" rtl="0" eaLnBrk="0" fontAlgn="base" hangingPunct="0">
        <a:spcBef>
          <a:spcPct val="0"/>
        </a:spcBef>
        <a:spcAft>
          <a:spcPct val="0"/>
        </a:spcAft>
        <a:defRPr sz="4400">
          <a:solidFill>
            <a:schemeClr val="accent2"/>
          </a:solidFill>
          <a:latin typeface="Garamond" pitchFamily="18" charset="0"/>
        </a:defRPr>
      </a:lvl2pPr>
      <a:lvl3pPr algn="ctr" rtl="0" eaLnBrk="0" fontAlgn="base" hangingPunct="0">
        <a:spcBef>
          <a:spcPct val="0"/>
        </a:spcBef>
        <a:spcAft>
          <a:spcPct val="0"/>
        </a:spcAft>
        <a:defRPr sz="4400">
          <a:solidFill>
            <a:schemeClr val="accent2"/>
          </a:solidFill>
          <a:latin typeface="Garamond" pitchFamily="18" charset="0"/>
        </a:defRPr>
      </a:lvl3pPr>
      <a:lvl4pPr algn="ctr" rtl="0" eaLnBrk="0" fontAlgn="base" hangingPunct="0">
        <a:spcBef>
          <a:spcPct val="0"/>
        </a:spcBef>
        <a:spcAft>
          <a:spcPct val="0"/>
        </a:spcAft>
        <a:defRPr sz="4400">
          <a:solidFill>
            <a:schemeClr val="accent2"/>
          </a:solidFill>
          <a:latin typeface="Garamond" pitchFamily="18" charset="0"/>
        </a:defRPr>
      </a:lvl4pPr>
      <a:lvl5pPr algn="ctr" rtl="0" eaLnBrk="0" fontAlgn="base" hangingPunct="0">
        <a:spcBef>
          <a:spcPct val="0"/>
        </a:spcBef>
        <a:spcAft>
          <a:spcPct val="0"/>
        </a:spcAft>
        <a:defRPr sz="4400">
          <a:solidFill>
            <a:schemeClr val="accent2"/>
          </a:solidFill>
          <a:latin typeface="Garamond" pitchFamily="18" charset="0"/>
        </a:defRPr>
      </a:lvl5pPr>
      <a:lvl6pPr marL="457200" algn="ctr" rtl="0" fontAlgn="base">
        <a:spcBef>
          <a:spcPct val="0"/>
        </a:spcBef>
        <a:spcAft>
          <a:spcPct val="0"/>
        </a:spcAft>
        <a:defRPr sz="4400">
          <a:solidFill>
            <a:schemeClr val="accent2"/>
          </a:solidFill>
          <a:latin typeface="Arial" charset="0"/>
        </a:defRPr>
      </a:lvl6pPr>
      <a:lvl7pPr marL="914400" algn="ctr" rtl="0" fontAlgn="base">
        <a:spcBef>
          <a:spcPct val="0"/>
        </a:spcBef>
        <a:spcAft>
          <a:spcPct val="0"/>
        </a:spcAft>
        <a:defRPr sz="4400">
          <a:solidFill>
            <a:schemeClr val="accent2"/>
          </a:solidFill>
          <a:latin typeface="Arial" charset="0"/>
        </a:defRPr>
      </a:lvl7pPr>
      <a:lvl8pPr marL="1371600" algn="ctr" rtl="0" fontAlgn="base">
        <a:spcBef>
          <a:spcPct val="0"/>
        </a:spcBef>
        <a:spcAft>
          <a:spcPct val="0"/>
        </a:spcAft>
        <a:defRPr sz="4400">
          <a:solidFill>
            <a:schemeClr val="accent2"/>
          </a:solidFill>
          <a:latin typeface="Arial" charset="0"/>
        </a:defRPr>
      </a:lvl8pPr>
      <a:lvl9pPr marL="1828800" algn="ctr" rtl="0" fontAlgn="base">
        <a:spcBef>
          <a:spcPct val="0"/>
        </a:spcBef>
        <a:spcAft>
          <a:spcPct val="0"/>
        </a:spcAft>
        <a:defRPr sz="4400">
          <a:solidFill>
            <a:schemeClr val="accent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Garamond" pitchFamily="18" charset="0"/>
          <a:ea typeface="+mn-ea"/>
          <a:cs typeface="+mn-cs"/>
        </a:defRPr>
      </a:lvl1pPr>
      <a:lvl2pPr marL="742950" indent="-285750" algn="l" rtl="0" eaLnBrk="0" fontAlgn="base" hangingPunct="0">
        <a:spcBef>
          <a:spcPct val="20000"/>
        </a:spcBef>
        <a:spcAft>
          <a:spcPct val="0"/>
        </a:spcAft>
        <a:buChar char="–"/>
        <a:defRPr sz="2800">
          <a:solidFill>
            <a:schemeClr val="tx1"/>
          </a:solidFill>
          <a:latin typeface="Garamond" pitchFamily="18" charset="0"/>
        </a:defRPr>
      </a:lvl2pPr>
      <a:lvl3pPr marL="1143000" indent="-228600" algn="l" rtl="0" eaLnBrk="0" fontAlgn="base" hangingPunct="0">
        <a:spcBef>
          <a:spcPct val="20000"/>
        </a:spcBef>
        <a:spcAft>
          <a:spcPct val="0"/>
        </a:spcAft>
        <a:buChar char="•"/>
        <a:defRPr sz="2400">
          <a:solidFill>
            <a:schemeClr val="tx1"/>
          </a:solidFill>
          <a:latin typeface="Garamond" pitchFamily="18" charset="0"/>
        </a:defRPr>
      </a:lvl3pPr>
      <a:lvl4pPr marL="1600200" indent="-228600" algn="l" rtl="0" eaLnBrk="0" fontAlgn="base" hangingPunct="0">
        <a:spcBef>
          <a:spcPct val="20000"/>
        </a:spcBef>
        <a:spcAft>
          <a:spcPct val="0"/>
        </a:spcAft>
        <a:buChar char="–"/>
        <a:defRPr sz="2000">
          <a:solidFill>
            <a:schemeClr val="tx1"/>
          </a:solidFill>
          <a:latin typeface="Garamond" pitchFamily="18" charset="0"/>
        </a:defRPr>
      </a:lvl4pPr>
      <a:lvl5pPr marL="2057400" indent="-228600" algn="l" rtl="0" eaLnBrk="0" fontAlgn="base" hangingPunct="0">
        <a:spcBef>
          <a:spcPct val="20000"/>
        </a:spcBef>
        <a:spcAft>
          <a:spcPct val="0"/>
        </a:spcAft>
        <a:buChar char="»"/>
        <a:defRPr sz="2000">
          <a:solidFill>
            <a:schemeClr val="tx1"/>
          </a:solidFill>
          <a:latin typeface="Garamond" pitchFamily="18"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1676400"/>
            <a:ext cx="9144000" cy="2457450"/>
          </a:xfrm>
        </p:spPr>
        <p:txBody>
          <a:bodyPr/>
          <a:lstStyle/>
          <a:p>
            <a:r>
              <a:rPr lang="en-GB" sz="2800" b="1" dirty="0" smtClean="0">
                <a:latin typeface="+mn-lt"/>
              </a:rPr>
              <a:t>Financial Market Liberalization, Financial Stability and Economic Growth</a:t>
            </a:r>
            <a:endParaRPr lang="en-US" sz="2800" dirty="0" smtClean="0">
              <a:latin typeface="+mn-lt"/>
            </a:endParaRPr>
          </a:p>
        </p:txBody>
      </p:sp>
      <p:sp>
        <p:nvSpPr>
          <p:cNvPr id="2051" name="Rectangle 3"/>
          <p:cNvSpPr>
            <a:spLocks noGrp="1" noChangeArrowheads="1"/>
          </p:cNvSpPr>
          <p:nvPr>
            <p:ph type="subTitle" idx="1"/>
          </p:nvPr>
        </p:nvSpPr>
        <p:spPr>
          <a:xfrm>
            <a:off x="914400" y="4800600"/>
            <a:ext cx="7696200" cy="1219200"/>
          </a:xfrm>
        </p:spPr>
        <p:txBody>
          <a:bodyPr/>
          <a:lstStyle/>
          <a:p>
            <a:pPr algn="r">
              <a:spcBef>
                <a:spcPts val="0"/>
              </a:spcBef>
            </a:pPr>
            <a:endParaRPr lang="en-US" sz="1600" dirty="0" smtClean="0"/>
          </a:p>
          <a:p>
            <a:pPr algn="r">
              <a:spcBef>
                <a:spcPts val="0"/>
              </a:spcBef>
            </a:pPr>
            <a:endParaRPr lang="en-US" sz="1600" dirty="0"/>
          </a:p>
          <a:p>
            <a:pPr algn="r">
              <a:spcBef>
                <a:spcPts val="0"/>
              </a:spcBef>
            </a:pPr>
            <a:r>
              <a:rPr lang="en-US" sz="1400" b="1" dirty="0" smtClean="0">
                <a:latin typeface="+mj-lt"/>
              </a:rPr>
              <a:t>Hamid Rashid</a:t>
            </a:r>
            <a:r>
              <a:rPr lang="en-US" sz="1400" dirty="0" smtClean="0">
                <a:latin typeface="+mj-lt"/>
              </a:rPr>
              <a:t>, </a:t>
            </a:r>
            <a:r>
              <a:rPr lang="en-US" sz="1400" i="1" dirty="0" smtClean="0">
                <a:latin typeface="+mj-lt"/>
              </a:rPr>
              <a:t>Ph.D.</a:t>
            </a:r>
          </a:p>
          <a:p>
            <a:pPr algn="r">
              <a:spcBef>
                <a:spcPts val="0"/>
              </a:spcBef>
            </a:pPr>
            <a:r>
              <a:rPr lang="en-US" sz="1400" dirty="0" smtClean="0">
                <a:latin typeface="+mj-lt"/>
              </a:rPr>
              <a:t>Senior Adviser for Macroeconomic Policy</a:t>
            </a:r>
          </a:p>
          <a:p>
            <a:pPr algn="r">
              <a:spcBef>
                <a:spcPts val="0"/>
              </a:spcBef>
            </a:pPr>
            <a:r>
              <a:rPr lang="en-US" sz="1400" dirty="0" smtClean="0">
                <a:latin typeface="+mj-lt"/>
              </a:rPr>
              <a:t>UN Department of Economic and Social Affairs, New York</a:t>
            </a:r>
          </a:p>
          <a:p>
            <a:pPr algn="r"/>
            <a:endParaRPr lang="en-US" sz="2800" dirty="0" smtClean="0"/>
          </a:p>
        </p:txBody>
      </p:sp>
      <p:sp>
        <p:nvSpPr>
          <p:cNvPr id="2" name="Footer Placeholder 1"/>
          <p:cNvSpPr>
            <a:spLocks noGrp="1"/>
          </p:cNvSpPr>
          <p:nvPr>
            <p:ph type="ftr" sz="quarter" idx="11"/>
          </p:nvPr>
        </p:nvSpPr>
        <p:spPr>
          <a:xfrm>
            <a:off x="2057400" y="6324599"/>
            <a:ext cx="5257800" cy="396875"/>
          </a:xfrm>
        </p:spPr>
        <p:txBody>
          <a:bodyPr/>
          <a:lstStyle/>
          <a:p>
            <a:pPr>
              <a:defRPr/>
            </a:pPr>
            <a:r>
              <a:rPr lang="en-US" altLang="zh-TW" dirty="0" smtClean="0"/>
              <a:t>This does not represent the views of the UN or its member states. Not to be quoted or reproduced without the permission of the presenter</a:t>
            </a:r>
            <a:endParaRPr lang="en-US" altLang="zh-TW" dirty="0"/>
          </a:p>
        </p:txBody>
      </p:sp>
      <p:sp>
        <p:nvSpPr>
          <p:cNvPr id="3" name="Slide Number Placeholder 2"/>
          <p:cNvSpPr>
            <a:spLocks noGrp="1"/>
          </p:cNvSpPr>
          <p:nvPr>
            <p:ph type="sldNum" sz="quarter" idx="12"/>
          </p:nvPr>
        </p:nvSpPr>
        <p:spPr/>
        <p:txBody>
          <a:bodyPr/>
          <a:lstStyle/>
          <a:p>
            <a:pPr>
              <a:defRPr/>
            </a:pPr>
            <a:fld id="{6CF35961-92A9-4575-8D33-F6AAE1A4ADA7}" type="slidenum">
              <a:rPr lang="zh-TW" altLang="en-US" smtClean="0"/>
              <a:pPr>
                <a:defRPr/>
              </a:pPr>
              <a:t>1</a:t>
            </a:fld>
            <a:endParaRPr lang="en-US" altLang="zh-TW"/>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43000"/>
            <a:ext cx="8229600" cy="838200"/>
          </a:xfrm>
        </p:spPr>
        <p:txBody>
          <a:bodyPr/>
          <a:lstStyle/>
          <a:p>
            <a:r>
              <a:rPr lang="en-US" sz="2400" b="1" dirty="0" smtClean="0">
                <a:latin typeface="+mj-lt"/>
              </a:rPr>
              <a:t>Financial Market Liberalization and Volatility in Growth</a:t>
            </a:r>
            <a:endParaRPr lang="en-US" sz="2400" b="1" dirty="0">
              <a:latin typeface="+mj-lt"/>
            </a:endParaRPr>
          </a:p>
        </p:txBody>
      </p:sp>
      <p:sp>
        <p:nvSpPr>
          <p:cNvPr id="4" name="Footer Placeholder 3"/>
          <p:cNvSpPr>
            <a:spLocks noGrp="1"/>
          </p:cNvSpPr>
          <p:nvPr>
            <p:ph type="ftr" sz="quarter" idx="11"/>
          </p:nvPr>
        </p:nvSpPr>
        <p:spPr>
          <a:xfrm>
            <a:off x="2590800" y="6245225"/>
            <a:ext cx="4800600" cy="476250"/>
          </a:xfrm>
        </p:spPr>
        <p:txBody>
          <a:bodyPr/>
          <a:lstStyle/>
          <a:p>
            <a:pPr>
              <a:defRPr/>
            </a:pPr>
            <a:r>
              <a:rPr lang="en-US" altLang="zh-TW" dirty="0" smtClean="0"/>
              <a:t>This does not represent the views of the UN or its member states. Not to be quoted or reproduced without the permission of the presenter</a:t>
            </a:r>
            <a:endParaRPr lang="en-US" altLang="zh-TW" dirty="0"/>
          </a:p>
        </p:txBody>
      </p:sp>
      <p:sp>
        <p:nvSpPr>
          <p:cNvPr id="5" name="Slide Number Placeholder 4"/>
          <p:cNvSpPr>
            <a:spLocks noGrp="1"/>
          </p:cNvSpPr>
          <p:nvPr>
            <p:ph type="sldNum" sz="quarter" idx="12"/>
          </p:nvPr>
        </p:nvSpPr>
        <p:spPr/>
        <p:txBody>
          <a:bodyPr/>
          <a:lstStyle/>
          <a:p>
            <a:pPr>
              <a:defRPr/>
            </a:pPr>
            <a:fld id="{AD8FB712-3FFF-456F-8F14-241CEDEAD547}" type="slidenum">
              <a:rPr lang="zh-TW" altLang="en-US" smtClean="0"/>
              <a:pPr>
                <a:defRPr/>
              </a:pPr>
              <a:t>10</a:t>
            </a:fld>
            <a:endParaRPr lang="en-US" altLang="zh-TW"/>
          </a:p>
        </p:txBody>
      </p:sp>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6800" y="2133600"/>
            <a:ext cx="3581400"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ontent Placeholder 6"/>
          <p:cNvSpPr>
            <a:spLocks noGrp="1"/>
          </p:cNvSpPr>
          <p:nvPr>
            <p:ph idx="1"/>
          </p:nvPr>
        </p:nvSpPr>
        <p:spPr>
          <a:xfrm>
            <a:off x="4953000" y="2326939"/>
            <a:ext cx="3581400" cy="3194721"/>
          </a:xfrm>
          <a:prstGeom prst="rect">
            <a:avLst/>
          </a:prstGeom>
        </p:spPr>
        <p:txBody>
          <a:bodyPr wrap="square">
            <a:spAutoFit/>
          </a:bodyPr>
          <a:lstStyle/>
          <a:p>
            <a:pPr>
              <a:buFont typeface="Wingdings" pitchFamily="2" charset="2"/>
              <a:buChar char="§"/>
            </a:pPr>
            <a:r>
              <a:rPr lang="en-US" sz="1800" dirty="0" smtClean="0">
                <a:latin typeface="+mj-lt"/>
              </a:rPr>
              <a:t>Economies that liberalized their financial sector more than others not only experienced lower growth, they also experienced, on average, higher degree of volatility in their GDP growth</a:t>
            </a:r>
            <a:endParaRPr lang="en-US" sz="1800" dirty="0">
              <a:latin typeface="+mj-lt"/>
            </a:endParaRPr>
          </a:p>
          <a:p>
            <a:pPr>
              <a:buFont typeface="Wingdings" pitchFamily="2" charset="2"/>
              <a:buChar char="§"/>
            </a:pPr>
            <a:r>
              <a:rPr lang="en-US" sz="1800" dirty="0" smtClean="0">
                <a:latin typeface="+mj-lt"/>
              </a:rPr>
              <a:t>Economies with liberalized financial sectors have been generally more susceptible to adverse economic shocks</a:t>
            </a:r>
            <a:endParaRPr lang="en-US" sz="1800" dirty="0">
              <a:latin typeface="+mj-lt"/>
            </a:endParaRPr>
          </a:p>
        </p:txBody>
      </p:sp>
    </p:spTree>
    <p:extLst>
      <p:ext uri="{BB962C8B-B14F-4D97-AF65-F5344CB8AC3E}">
        <p14:creationId xmlns:p14="http://schemas.microsoft.com/office/powerpoint/2010/main" val="22669577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371600"/>
            <a:ext cx="8229600" cy="762000"/>
          </a:xfrm>
        </p:spPr>
        <p:txBody>
          <a:bodyPr/>
          <a:lstStyle/>
          <a:p>
            <a:r>
              <a:rPr lang="en-US" sz="2600" b="1" dirty="0" smtClean="0">
                <a:latin typeface="+mn-lt"/>
              </a:rPr>
              <a:t>Average Growth Performances of the Most and Least Liberalized Economies</a:t>
            </a:r>
            <a:endParaRPr lang="en-US" sz="2600" b="1" dirty="0">
              <a:latin typeface="+mn-lt"/>
            </a:endParaRPr>
          </a:p>
        </p:txBody>
      </p:sp>
      <p:sp>
        <p:nvSpPr>
          <p:cNvPr id="4" name="Slide Number Placeholder 3"/>
          <p:cNvSpPr>
            <a:spLocks noGrp="1"/>
          </p:cNvSpPr>
          <p:nvPr>
            <p:ph type="sldNum" sz="quarter" idx="12"/>
          </p:nvPr>
        </p:nvSpPr>
        <p:spPr/>
        <p:txBody>
          <a:bodyPr/>
          <a:lstStyle/>
          <a:p>
            <a:pPr>
              <a:defRPr/>
            </a:pPr>
            <a:fld id="{AD8FB712-3FFF-456F-8F14-241CEDEAD547}" type="slidenum">
              <a:rPr lang="zh-TW" altLang="en-US" smtClean="0"/>
              <a:pPr>
                <a:defRPr/>
              </a:pPr>
              <a:t>11</a:t>
            </a:fld>
            <a:endParaRPr lang="en-US" altLang="zh-TW"/>
          </a:p>
        </p:txBody>
      </p:sp>
      <p:sp>
        <p:nvSpPr>
          <p:cNvPr id="5" name="Footer Placeholder 4"/>
          <p:cNvSpPr>
            <a:spLocks noGrp="1"/>
          </p:cNvSpPr>
          <p:nvPr>
            <p:ph type="ftr" sz="quarter" idx="11"/>
          </p:nvPr>
        </p:nvSpPr>
        <p:spPr>
          <a:xfrm>
            <a:off x="2057400" y="6324600"/>
            <a:ext cx="5029200" cy="381000"/>
          </a:xfrm>
        </p:spPr>
        <p:txBody>
          <a:bodyPr/>
          <a:lstStyle/>
          <a:p>
            <a:pPr>
              <a:defRPr/>
            </a:pPr>
            <a:r>
              <a:rPr lang="en-US" altLang="zh-TW" i="1" dirty="0" smtClean="0"/>
              <a:t>This does not represent the views of the UN or its member states. Not to be quoted or reproduced without the permission of the presenter</a:t>
            </a:r>
            <a:endParaRPr lang="en-US" altLang="zh-TW" i="1" dirty="0"/>
          </a:p>
        </p:txBody>
      </p:sp>
      <p:sp>
        <p:nvSpPr>
          <p:cNvPr id="6" name="Content Placeholder 5"/>
          <p:cNvSpPr>
            <a:spLocks noGrp="1"/>
          </p:cNvSpPr>
          <p:nvPr>
            <p:ph idx="1"/>
          </p:nvPr>
        </p:nvSpPr>
        <p:spPr>
          <a:xfrm>
            <a:off x="609600" y="2286000"/>
            <a:ext cx="8229600" cy="3535363"/>
          </a:xfrm>
        </p:spPr>
        <p:txBody>
          <a:bodyPr/>
          <a:lstStyle/>
          <a:p>
            <a:pPr marL="0" indent="0">
              <a:buNone/>
            </a:pPr>
            <a:endParaRPr lang="en-US" dirty="0" smtClean="0"/>
          </a:p>
          <a:p>
            <a:pPr marL="0" indent="0">
              <a:buNone/>
            </a:pPr>
            <a:endParaRPr lang="en-US" dirty="0"/>
          </a:p>
          <a:p>
            <a:pPr marL="0" indent="0">
              <a:buNone/>
            </a:pPr>
            <a:endParaRPr lang="en-US" dirty="0"/>
          </a:p>
        </p:txBody>
      </p:sp>
      <p:pic>
        <p:nvPicPr>
          <p:cNvPr id="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0" y="2362200"/>
            <a:ext cx="3505200" cy="3575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98994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8229600" cy="838200"/>
          </a:xfrm>
        </p:spPr>
        <p:txBody>
          <a:bodyPr/>
          <a:lstStyle/>
          <a:p>
            <a:r>
              <a:rPr lang="en-US" sz="2600" b="1" dirty="0" smtClean="0">
                <a:latin typeface="+mj-lt"/>
              </a:rPr>
              <a:t>Financialization Instead of Financial Development?</a:t>
            </a:r>
            <a:endParaRPr lang="en-US" sz="2600" dirty="0">
              <a:latin typeface="+mj-lt"/>
            </a:endParaRPr>
          </a:p>
        </p:txBody>
      </p:sp>
      <p:sp>
        <p:nvSpPr>
          <p:cNvPr id="3" name="Content Placeholder 2"/>
          <p:cNvSpPr>
            <a:spLocks noGrp="1"/>
          </p:cNvSpPr>
          <p:nvPr>
            <p:ph idx="1"/>
          </p:nvPr>
        </p:nvSpPr>
        <p:spPr>
          <a:xfrm>
            <a:off x="609600" y="1905000"/>
            <a:ext cx="8305800" cy="4267200"/>
          </a:xfrm>
        </p:spPr>
        <p:txBody>
          <a:bodyPr/>
          <a:lstStyle/>
          <a:p>
            <a:pPr>
              <a:buFont typeface="Wingdings" pitchFamily="2" charset="2"/>
              <a:buChar char="§"/>
            </a:pPr>
            <a:r>
              <a:rPr lang="en-US" sz="1450" dirty="0" smtClean="0">
                <a:latin typeface="+mj-lt"/>
              </a:rPr>
              <a:t>Relationship between financial development and growth is complex</a:t>
            </a:r>
          </a:p>
          <a:p>
            <a:pPr>
              <a:buFont typeface="Wingdings" pitchFamily="2" charset="2"/>
              <a:buChar char="§"/>
            </a:pPr>
            <a:r>
              <a:rPr lang="en-US" sz="1450" dirty="0">
                <a:latin typeface="+mj-lt"/>
              </a:rPr>
              <a:t>The US economy, for example, registered remarkable growth during the 1960s without </a:t>
            </a:r>
            <a:r>
              <a:rPr lang="en-US" sz="1450" dirty="0" smtClean="0">
                <a:latin typeface="+mj-lt"/>
              </a:rPr>
              <a:t>any increase in the share of financial sector while </a:t>
            </a:r>
            <a:r>
              <a:rPr lang="en-US" sz="1450" dirty="0">
                <a:latin typeface="+mj-lt"/>
              </a:rPr>
              <a:t>the share of the financial sector grew rapidly and significantly during </a:t>
            </a:r>
            <a:r>
              <a:rPr lang="en-US" sz="1450" dirty="0" smtClean="0">
                <a:latin typeface="+mj-lt"/>
              </a:rPr>
              <a:t>1980s and 1980s, </a:t>
            </a:r>
            <a:r>
              <a:rPr lang="en-US" sz="1450" dirty="0">
                <a:latin typeface="+mj-lt"/>
              </a:rPr>
              <a:t>growth of the economy </a:t>
            </a:r>
            <a:r>
              <a:rPr lang="en-US" sz="1450" dirty="0" smtClean="0">
                <a:latin typeface="+mj-lt"/>
              </a:rPr>
              <a:t>stagnated</a:t>
            </a:r>
          </a:p>
          <a:p>
            <a:pPr>
              <a:buFont typeface="Wingdings" pitchFamily="2" charset="2"/>
              <a:buChar char="§"/>
            </a:pPr>
            <a:r>
              <a:rPr lang="en-US" sz="1450" dirty="0">
                <a:latin typeface="+mj-lt"/>
              </a:rPr>
              <a:t>The East Asian Miracle economies – China, Korea, Malaysia and Thailand – registered spectacular growth without </a:t>
            </a:r>
            <a:r>
              <a:rPr lang="en-US" sz="1450" dirty="0" smtClean="0">
                <a:latin typeface="+mj-lt"/>
              </a:rPr>
              <a:t>commensurate increase in the share of financial sector</a:t>
            </a:r>
          </a:p>
          <a:p>
            <a:pPr>
              <a:buFont typeface="Wingdings" pitchFamily="2" charset="2"/>
              <a:buChar char="§"/>
            </a:pPr>
            <a:r>
              <a:rPr lang="en-US" sz="1450" dirty="0" smtClean="0">
                <a:latin typeface="+mj-lt"/>
              </a:rPr>
              <a:t>But in many developing countries, the share of financial sector in GDP (financial sector value added) increased significantly with financial market liberalization. While number of banks increased in many countries, bank profitability also increased</a:t>
            </a:r>
          </a:p>
          <a:p>
            <a:pPr>
              <a:buFont typeface="Wingdings" pitchFamily="2" charset="2"/>
              <a:buChar char="§"/>
            </a:pPr>
            <a:r>
              <a:rPr lang="en-US" sz="1450" dirty="0" smtClean="0">
                <a:latin typeface="+mj-lt"/>
              </a:rPr>
              <a:t>Arguably, income </a:t>
            </a:r>
            <a:r>
              <a:rPr lang="en-US" sz="1450" dirty="0">
                <a:latin typeface="+mj-lt"/>
              </a:rPr>
              <a:t>share of the financial sector should remain constant on the balanced growth path </a:t>
            </a:r>
            <a:r>
              <a:rPr lang="en-US" sz="1450" dirty="0" smtClean="0">
                <a:latin typeface="+mj-lt"/>
              </a:rPr>
              <a:t>– an increasingly large financial sector relative to the size of the real sector </a:t>
            </a:r>
            <a:r>
              <a:rPr lang="en-US" sz="1450" dirty="0">
                <a:latin typeface="+mj-lt"/>
              </a:rPr>
              <a:t>is a sign of increased inefficiency of the sector, reflected in increased intermediation </a:t>
            </a:r>
            <a:r>
              <a:rPr lang="en-US" sz="1450" dirty="0" smtClean="0">
                <a:latin typeface="+mj-lt"/>
              </a:rPr>
              <a:t>costs</a:t>
            </a:r>
          </a:p>
          <a:p>
            <a:pPr>
              <a:buFont typeface="Wingdings" pitchFamily="2" charset="2"/>
              <a:buChar char="§"/>
            </a:pPr>
            <a:r>
              <a:rPr lang="en-US" sz="1450" dirty="0" smtClean="0">
                <a:latin typeface="+mj-lt"/>
              </a:rPr>
              <a:t>Growth of the real economy can be adversely affected as </a:t>
            </a:r>
            <a:r>
              <a:rPr lang="en-US" sz="1450" dirty="0">
                <a:latin typeface="+mj-lt"/>
              </a:rPr>
              <a:t>non-financial corporations face higher intermediation costs, they typically cut jobs and squeeze wages and benefits – a trend observed in many developed and developing </a:t>
            </a:r>
            <a:r>
              <a:rPr lang="en-US" sz="1450" dirty="0" smtClean="0">
                <a:latin typeface="+mj-lt"/>
              </a:rPr>
              <a:t>economies (</a:t>
            </a:r>
            <a:r>
              <a:rPr lang="en-US" sz="1450" dirty="0" err="1" smtClean="0">
                <a:latin typeface="+mj-lt"/>
              </a:rPr>
              <a:t>Crotty</a:t>
            </a:r>
            <a:r>
              <a:rPr lang="en-US" sz="1450" dirty="0" smtClean="0">
                <a:latin typeface="+mj-lt"/>
              </a:rPr>
              <a:t>, 2003)</a:t>
            </a:r>
            <a:endParaRPr lang="en-US" sz="1450" dirty="0" smtClean="0">
              <a:latin typeface="+mj-lt"/>
            </a:endParaRPr>
          </a:p>
          <a:p>
            <a:pPr>
              <a:buFont typeface="Wingdings" pitchFamily="2" charset="2"/>
              <a:buChar char="§"/>
            </a:pPr>
            <a:r>
              <a:rPr lang="en-US" sz="1450" dirty="0" smtClean="0">
                <a:latin typeface="+mj-lt"/>
              </a:rPr>
              <a:t>Also, </a:t>
            </a:r>
            <a:r>
              <a:rPr lang="en-US" sz="1450" dirty="0">
                <a:latin typeface="+mj-lt"/>
              </a:rPr>
              <a:t>stiff competition in </a:t>
            </a:r>
            <a:r>
              <a:rPr lang="en-US" sz="1450" dirty="0" smtClean="0">
                <a:latin typeface="+mj-lt"/>
              </a:rPr>
              <a:t>product </a:t>
            </a:r>
            <a:r>
              <a:rPr lang="en-US" sz="1450" dirty="0">
                <a:latin typeface="+mj-lt"/>
              </a:rPr>
              <a:t>market and lower profitability </a:t>
            </a:r>
            <a:r>
              <a:rPr lang="en-US" sz="1450" dirty="0" smtClean="0">
                <a:latin typeface="+mj-lt"/>
              </a:rPr>
              <a:t>are forcing non-financial </a:t>
            </a:r>
            <a:r>
              <a:rPr lang="en-US" sz="1450" dirty="0">
                <a:latin typeface="+mj-lt"/>
              </a:rPr>
              <a:t>firms to move into financial operations, reducing their investments in the real sector </a:t>
            </a:r>
            <a:r>
              <a:rPr lang="en-US" sz="1450" dirty="0" smtClean="0">
                <a:latin typeface="+mj-lt"/>
              </a:rPr>
              <a:t>and leading to financialization of the economies and subsequently lower growth</a:t>
            </a:r>
          </a:p>
          <a:p>
            <a:endParaRPr lang="en-US" sz="1800" dirty="0">
              <a:latin typeface="+mj-lt"/>
            </a:endParaRPr>
          </a:p>
        </p:txBody>
      </p:sp>
      <p:sp>
        <p:nvSpPr>
          <p:cNvPr id="4" name="Footer Placeholder 3"/>
          <p:cNvSpPr>
            <a:spLocks noGrp="1"/>
          </p:cNvSpPr>
          <p:nvPr>
            <p:ph type="ftr" sz="quarter" idx="11"/>
          </p:nvPr>
        </p:nvSpPr>
        <p:spPr>
          <a:xfrm>
            <a:off x="2286000" y="6324600"/>
            <a:ext cx="5181600" cy="476250"/>
          </a:xfrm>
        </p:spPr>
        <p:txBody>
          <a:bodyPr/>
          <a:lstStyle/>
          <a:p>
            <a:pPr>
              <a:defRPr/>
            </a:pPr>
            <a:r>
              <a:rPr lang="en-US" altLang="zh-TW" dirty="0" smtClean="0"/>
              <a:t>This does not represent the views of the UN or its member states. Not to be quoted or reproduced without the permission of the presenter</a:t>
            </a:r>
            <a:endParaRPr lang="en-US" altLang="zh-TW" dirty="0"/>
          </a:p>
        </p:txBody>
      </p:sp>
      <p:sp>
        <p:nvSpPr>
          <p:cNvPr id="5" name="Slide Number Placeholder 4"/>
          <p:cNvSpPr>
            <a:spLocks noGrp="1"/>
          </p:cNvSpPr>
          <p:nvPr>
            <p:ph type="sldNum" sz="quarter" idx="12"/>
          </p:nvPr>
        </p:nvSpPr>
        <p:spPr/>
        <p:txBody>
          <a:bodyPr/>
          <a:lstStyle/>
          <a:p>
            <a:pPr>
              <a:defRPr/>
            </a:pPr>
            <a:fld id="{AD8FB712-3FFF-456F-8F14-241CEDEAD547}" type="slidenum">
              <a:rPr lang="zh-TW" altLang="en-US" smtClean="0"/>
              <a:pPr>
                <a:defRPr/>
              </a:pPr>
              <a:t>12</a:t>
            </a:fld>
            <a:endParaRPr lang="en-US" altLang="zh-TW" dirty="0"/>
          </a:p>
        </p:txBody>
      </p:sp>
    </p:spTree>
    <p:extLst>
      <p:ext uri="{BB962C8B-B14F-4D97-AF65-F5344CB8AC3E}">
        <p14:creationId xmlns:p14="http://schemas.microsoft.com/office/powerpoint/2010/main" val="25266014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219200"/>
            <a:ext cx="8229600" cy="838200"/>
          </a:xfrm>
        </p:spPr>
        <p:txBody>
          <a:bodyPr/>
          <a:lstStyle/>
          <a:p>
            <a:r>
              <a:rPr lang="en-US" sz="2800" b="1" dirty="0" smtClean="0">
                <a:latin typeface="+mn-lt"/>
              </a:rPr>
              <a:t>Are Increased Cross-border Flows Contributing to Financialization?</a:t>
            </a:r>
            <a:endParaRPr lang="en-US" sz="2800" b="1" dirty="0">
              <a:latin typeface="+mn-lt"/>
            </a:endParaRPr>
          </a:p>
        </p:txBody>
      </p:sp>
      <p:sp>
        <p:nvSpPr>
          <p:cNvPr id="3" name="Content Placeholder 2"/>
          <p:cNvSpPr>
            <a:spLocks noGrp="1"/>
          </p:cNvSpPr>
          <p:nvPr>
            <p:ph idx="1"/>
          </p:nvPr>
        </p:nvSpPr>
        <p:spPr>
          <a:xfrm>
            <a:off x="609600" y="2133601"/>
            <a:ext cx="8229600" cy="4114800"/>
          </a:xfrm>
        </p:spPr>
        <p:txBody>
          <a:bodyPr/>
          <a:lstStyle/>
          <a:p>
            <a:pPr>
              <a:buFont typeface="Wingdings" pitchFamily="2" charset="2"/>
              <a:buChar char="§"/>
            </a:pPr>
            <a:r>
              <a:rPr lang="en-US" sz="1700" dirty="0" smtClean="0">
                <a:latin typeface="+mn-lt"/>
              </a:rPr>
              <a:t>Between December 1990 and March 2008, foreign claims of BIS reporting banks witnessed a 30-fold increase from USD 1.2 trillion to USD 36.9 trillion</a:t>
            </a:r>
          </a:p>
          <a:p>
            <a:pPr>
              <a:buFont typeface="Wingdings" pitchFamily="2" charset="2"/>
              <a:buChar char="§"/>
            </a:pPr>
            <a:r>
              <a:rPr lang="en-US" sz="1700" dirty="0" smtClean="0">
                <a:latin typeface="+mn-lt"/>
              </a:rPr>
              <a:t>Growth in cross border lending is highly pro-cyclical – as the global recession unfolded BIS reporting banks reduced their exposure from USD 36.9 trillion to USD 29.7 trillion between March 2008 and March 2009 – a 20% drop in global liquidity in one year</a:t>
            </a:r>
          </a:p>
          <a:p>
            <a:pPr>
              <a:buFont typeface="Wingdings" pitchFamily="2" charset="2"/>
              <a:buChar char="§"/>
            </a:pPr>
            <a:r>
              <a:rPr lang="en-US" sz="1700" dirty="0" smtClean="0">
                <a:latin typeface="+mn-lt"/>
              </a:rPr>
              <a:t>Claims of BIS reporting banks vis-à-vis developing countries also experienced similar growth during 1990-2008 and a sudden reduction at the onset of the crisis</a:t>
            </a:r>
          </a:p>
          <a:p>
            <a:pPr>
              <a:buFont typeface="Wingdings" pitchFamily="2" charset="2"/>
              <a:buChar char="§"/>
            </a:pPr>
            <a:r>
              <a:rPr lang="en-US" sz="1700" dirty="0" smtClean="0">
                <a:latin typeface="+mn-lt"/>
              </a:rPr>
              <a:t>Increasingly cross-border lending are short-term and are on variable rates basis</a:t>
            </a:r>
          </a:p>
          <a:p>
            <a:pPr>
              <a:buFont typeface="Wingdings" pitchFamily="2" charset="2"/>
              <a:buChar char="§"/>
            </a:pPr>
            <a:r>
              <a:rPr lang="en-US" sz="1700" dirty="0" smtClean="0">
                <a:latin typeface="+mn-lt"/>
              </a:rPr>
              <a:t>Cross border lending has been complemented with highly volatile equity inflows into developing countries – leading to higher market capitalization and higher asset prices</a:t>
            </a:r>
          </a:p>
          <a:p>
            <a:pPr>
              <a:buFont typeface="Wingdings" pitchFamily="2" charset="2"/>
              <a:buChar char="§"/>
            </a:pPr>
            <a:r>
              <a:rPr lang="en-US" sz="1700" dirty="0" smtClean="0">
                <a:latin typeface="+mn-lt"/>
              </a:rPr>
              <a:t>Volatile cross border credit and equity inflows is contributing to financialization instead of promoting financial development</a:t>
            </a:r>
            <a:endParaRPr lang="en-US" sz="1700" dirty="0">
              <a:latin typeface="+mn-lt"/>
            </a:endParaRPr>
          </a:p>
          <a:p>
            <a:pPr marL="0" indent="0">
              <a:buNone/>
            </a:pPr>
            <a:endParaRPr lang="en-US" sz="1700" dirty="0" smtClean="0">
              <a:latin typeface="+mn-lt"/>
            </a:endParaRPr>
          </a:p>
          <a:p>
            <a:pPr lvl="1">
              <a:buFont typeface="Wingdings" pitchFamily="2" charset="2"/>
              <a:buChar char="§"/>
            </a:pPr>
            <a:endParaRPr lang="en-US" sz="1700" dirty="0">
              <a:latin typeface="+mn-lt"/>
            </a:endParaRPr>
          </a:p>
          <a:p>
            <a:pPr marL="457200" lvl="1" indent="0">
              <a:buNone/>
            </a:pPr>
            <a:endParaRPr lang="en-US" sz="1700" dirty="0" smtClean="0">
              <a:latin typeface="+mn-lt"/>
            </a:endParaRPr>
          </a:p>
        </p:txBody>
      </p:sp>
      <p:sp>
        <p:nvSpPr>
          <p:cNvPr id="4" name="Slide Number Placeholder 3"/>
          <p:cNvSpPr>
            <a:spLocks noGrp="1"/>
          </p:cNvSpPr>
          <p:nvPr>
            <p:ph type="sldNum" sz="quarter" idx="12"/>
          </p:nvPr>
        </p:nvSpPr>
        <p:spPr/>
        <p:txBody>
          <a:bodyPr/>
          <a:lstStyle/>
          <a:p>
            <a:pPr>
              <a:defRPr/>
            </a:pPr>
            <a:fld id="{AD8FB712-3FFF-456F-8F14-241CEDEAD547}" type="slidenum">
              <a:rPr lang="zh-TW" altLang="en-US" smtClean="0"/>
              <a:pPr>
                <a:defRPr/>
              </a:pPr>
              <a:t>13</a:t>
            </a:fld>
            <a:endParaRPr lang="en-US" altLang="zh-TW"/>
          </a:p>
        </p:txBody>
      </p:sp>
      <p:sp>
        <p:nvSpPr>
          <p:cNvPr id="5" name="Footer Placeholder 4"/>
          <p:cNvSpPr>
            <a:spLocks noGrp="1"/>
          </p:cNvSpPr>
          <p:nvPr>
            <p:ph type="ftr" sz="quarter" idx="11"/>
          </p:nvPr>
        </p:nvSpPr>
        <p:spPr>
          <a:xfrm>
            <a:off x="2133600" y="6245225"/>
            <a:ext cx="4953000" cy="476250"/>
          </a:xfrm>
        </p:spPr>
        <p:txBody>
          <a:bodyPr/>
          <a:lstStyle/>
          <a:p>
            <a:pPr>
              <a:defRPr/>
            </a:pPr>
            <a:r>
              <a:rPr lang="en-US" altLang="zh-TW" i="1" dirty="0" smtClean="0"/>
              <a:t>This does not represent the views of the UN or its member states. Not to be quoted or reproduced without the permission of the presenter</a:t>
            </a:r>
            <a:endParaRPr lang="en-US" altLang="zh-TW" i="1" dirty="0"/>
          </a:p>
        </p:txBody>
      </p:sp>
    </p:spTree>
    <p:extLst>
      <p:ext uri="{BB962C8B-B14F-4D97-AF65-F5344CB8AC3E}">
        <p14:creationId xmlns:p14="http://schemas.microsoft.com/office/powerpoint/2010/main" val="21955629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14400"/>
            <a:ext cx="8229600" cy="1143000"/>
          </a:xfrm>
        </p:spPr>
        <p:txBody>
          <a:bodyPr/>
          <a:lstStyle/>
          <a:p>
            <a:r>
              <a:rPr lang="en-US" sz="2600" b="1" dirty="0" smtClean="0">
                <a:latin typeface="+mn-lt"/>
              </a:rPr>
              <a:t>Increased Cross-border Flows of </a:t>
            </a:r>
            <a:r>
              <a:rPr lang="en-US" sz="2600" b="1" dirty="0" smtClean="0">
                <a:latin typeface="+mn-lt"/>
              </a:rPr>
              <a:t>Portfolio Equity</a:t>
            </a:r>
            <a:endParaRPr lang="en-US" sz="2600" b="1" dirty="0">
              <a:latin typeface="+mn-lt"/>
            </a:endParaRPr>
          </a:p>
        </p:txBody>
      </p:sp>
      <p:sp>
        <p:nvSpPr>
          <p:cNvPr id="4" name="Footer Placeholder 3"/>
          <p:cNvSpPr>
            <a:spLocks noGrp="1"/>
          </p:cNvSpPr>
          <p:nvPr>
            <p:ph type="ftr" sz="quarter" idx="11"/>
          </p:nvPr>
        </p:nvSpPr>
        <p:spPr>
          <a:xfrm>
            <a:off x="2286000" y="6245225"/>
            <a:ext cx="4953000" cy="476250"/>
          </a:xfrm>
        </p:spPr>
        <p:txBody>
          <a:bodyPr/>
          <a:lstStyle/>
          <a:p>
            <a:pPr>
              <a:defRPr/>
            </a:pPr>
            <a:r>
              <a:rPr lang="en-US" altLang="zh-TW" dirty="0" smtClean="0"/>
              <a:t>This does not represent the views of the UN or its member states. Not to be quoted or reproduced without the permission of the presenter</a:t>
            </a:r>
            <a:endParaRPr lang="en-US" altLang="zh-TW" dirty="0"/>
          </a:p>
        </p:txBody>
      </p:sp>
      <p:sp>
        <p:nvSpPr>
          <p:cNvPr id="5" name="Slide Number Placeholder 4"/>
          <p:cNvSpPr>
            <a:spLocks noGrp="1"/>
          </p:cNvSpPr>
          <p:nvPr>
            <p:ph type="sldNum" sz="quarter" idx="12"/>
          </p:nvPr>
        </p:nvSpPr>
        <p:spPr/>
        <p:txBody>
          <a:bodyPr/>
          <a:lstStyle/>
          <a:p>
            <a:pPr>
              <a:defRPr/>
            </a:pPr>
            <a:fld id="{AD8FB712-3FFF-456F-8F14-241CEDEAD547}" type="slidenum">
              <a:rPr lang="zh-TW" altLang="en-US" smtClean="0"/>
              <a:pPr>
                <a:defRPr/>
              </a:pPr>
              <a:t>14</a:t>
            </a:fld>
            <a:endParaRPr lang="en-US" altLang="zh-TW"/>
          </a:p>
        </p:txBody>
      </p:sp>
      <p:pic>
        <p:nvPicPr>
          <p:cNvPr id="3075"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667000" y="1981200"/>
            <a:ext cx="4114800"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21749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latin typeface="+mj-lt"/>
              </a:rPr>
              <a:t>Financial Market Liberalization and </a:t>
            </a:r>
            <a:br>
              <a:rPr lang="en-US" sz="2800" b="1" dirty="0" smtClean="0">
                <a:latin typeface="+mj-lt"/>
              </a:rPr>
            </a:br>
            <a:r>
              <a:rPr lang="en-US" sz="2800" b="1" dirty="0" smtClean="0">
                <a:latin typeface="+mj-lt"/>
              </a:rPr>
              <a:t>Short-term Debt</a:t>
            </a:r>
            <a:endParaRPr lang="en-US" sz="2800" b="1" dirty="0">
              <a:latin typeface="+mj-lt"/>
            </a:endParaRPr>
          </a:p>
        </p:txBody>
      </p:sp>
      <p:sp>
        <p:nvSpPr>
          <p:cNvPr id="4" name="Footer Placeholder 3"/>
          <p:cNvSpPr>
            <a:spLocks noGrp="1"/>
          </p:cNvSpPr>
          <p:nvPr>
            <p:ph type="ftr" sz="quarter" idx="11"/>
          </p:nvPr>
        </p:nvSpPr>
        <p:spPr>
          <a:xfrm>
            <a:off x="2514600" y="6248400"/>
            <a:ext cx="4419600" cy="476250"/>
          </a:xfrm>
        </p:spPr>
        <p:txBody>
          <a:bodyPr/>
          <a:lstStyle/>
          <a:p>
            <a:pPr>
              <a:defRPr/>
            </a:pPr>
            <a:r>
              <a:rPr lang="en-US" altLang="zh-TW" dirty="0" smtClean="0"/>
              <a:t>This does not represent the views of the UN or its member states. Not to be quoted or reproduced without the permission of the presenter</a:t>
            </a:r>
            <a:endParaRPr lang="en-US" altLang="zh-TW" dirty="0"/>
          </a:p>
        </p:txBody>
      </p:sp>
      <p:sp>
        <p:nvSpPr>
          <p:cNvPr id="5" name="Slide Number Placeholder 4"/>
          <p:cNvSpPr>
            <a:spLocks noGrp="1"/>
          </p:cNvSpPr>
          <p:nvPr>
            <p:ph type="sldNum" sz="quarter" idx="12"/>
          </p:nvPr>
        </p:nvSpPr>
        <p:spPr/>
        <p:txBody>
          <a:bodyPr/>
          <a:lstStyle/>
          <a:p>
            <a:pPr>
              <a:defRPr/>
            </a:pPr>
            <a:fld id="{AD8FB712-3FFF-456F-8F14-241CEDEAD547}" type="slidenum">
              <a:rPr lang="zh-TW" altLang="en-US" smtClean="0"/>
              <a:pPr>
                <a:defRPr/>
              </a:pPr>
              <a:t>15</a:t>
            </a:fld>
            <a:endParaRPr lang="en-US" altLang="zh-TW"/>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219200" y="2438400"/>
            <a:ext cx="3200400" cy="3199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Content Placeholder 3"/>
          <p:cNvPicPr>
            <a:picLocks/>
          </p:cNvPicPr>
          <p:nvPr/>
        </p:nvPicPr>
        <p:blipFill>
          <a:blip r:embed="rId3"/>
          <a:srcRect/>
          <a:stretch>
            <a:fillRect/>
          </a:stretch>
        </p:blipFill>
        <p:spPr bwMode="auto">
          <a:xfrm>
            <a:off x="4724400" y="2438400"/>
            <a:ext cx="3352800" cy="32004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12442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a:latin typeface="+mj-lt"/>
              </a:rPr>
              <a:t>Financial Market Liberalization and </a:t>
            </a:r>
            <a:br>
              <a:rPr lang="en-US" sz="2800" b="1" dirty="0">
                <a:latin typeface="+mj-lt"/>
              </a:rPr>
            </a:br>
            <a:r>
              <a:rPr lang="en-US" sz="2800" b="1" dirty="0" smtClean="0">
                <a:latin typeface="+mj-lt"/>
              </a:rPr>
              <a:t>Variable Interest Rate Borrowing</a:t>
            </a:r>
            <a:endParaRPr lang="en-US" sz="2800" dirty="0">
              <a:latin typeface="+mj-lt"/>
            </a:endParaRPr>
          </a:p>
        </p:txBody>
      </p:sp>
      <p:sp>
        <p:nvSpPr>
          <p:cNvPr id="4" name="Footer Placeholder 3"/>
          <p:cNvSpPr>
            <a:spLocks noGrp="1"/>
          </p:cNvSpPr>
          <p:nvPr>
            <p:ph type="ftr" sz="quarter" idx="11"/>
          </p:nvPr>
        </p:nvSpPr>
        <p:spPr/>
        <p:txBody>
          <a:bodyPr/>
          <a:lstStyle/>
          <a:p>
            <a:pPr>
              <a:defRPr/>
            </a:pPr>
            <a:r>
              <a:rPr lang="en-US" altLang="zh-TW" smtClean="0"/>
              <a:t>This does not represent the views of the UN or its member states. Not to be quoted or reproduced without the permission of the presenter</a:t>
            </a:r>
            <a:endParaRPr lang="en-US" altLang="zh-TW" dirty="0"/>
          </a:p>
        </p:txBody>
      </p:sp>
      <p:sp>
        <p:nvSpPr>
          <p:cNvPr id="5" name="Slide Number Placeholder 4"/>
          <p:cNvSpPr>
            <a:spLocks noGrp="1"/>
          </p:cNvSpPr>
          <p:nvPr>
            <p:ph type="sldNum" sz="quarter" idx="12"/>
          </p:nvPr>
        </p:nvSpPr>
        <p:spPr/>
        <p:txBody>
          <a:bodyPr/>
          <a:lstStyle/>
          <a:p>
            <a:pPr>
              <a:defRPr/>
            </a:pPr>
            <a:fld id="{AD8FB712-3FFF-456F-8F14-241CEDEAD547}" type="slidenum">
              <a:rPr lang="zh-TW" altLang="en-US" smtClean="0"/>
              <a:pPr>
                <a:defRPr/>
              </a:pPr>
              <a:t>16</a:t>
            </a:fld>
            <a:endParaRPr lang="en-US" altLang="zh-TW"/>
          </a:p>
        </p:txBody>
      </p:sp>
      <p:sp>
        <p:nvSpPr>
          <p:cNvPr id="6" name="Content Placeholder 5"/>
          <p:cNvSpPr>
            <a:spLocks noGrp="1"/>
          </p:cNvSpPr>
          <p:nvPr>
            <p:ph idx="1"/>
          </p:nvPr>
        </p:nvSpPr>
        <p:spPr>
          <a:xfrm>
            <a:off x="609600" y="2209800"/>
            <a:ext cx="8229600" cy="3611563"/>
          </a:xfrm>
        </p:spPr>
        <p:txBody>
          <a:bodyPr/>
          <a:lstStyle/>
          <a:p>
            <a:pPr marL="0" indent="0">
              <a:buNone/>
            </a:pPr>
            <a:endParaRPr lang="en-US" dirty="0" smtClean="0"/>
          </a:p>
          <a:p>
            <a:pPr marL="0" indent="0">
              <a:buNone/>
            </a:pPr>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5400" y="2362200"/>
            <a:ext cx="3200400"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800" y="2446020"/>
            <a:ext cx="3116580" cy="3116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45802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8229600" cy="609600"/>
          </a:xfrm>
        </p:spPr>
        <p:txBody>
          <a:bodyPr/>
          <a:lstStyle/>
          <a:p>
            <a:r>
              <a:rPr lang="en-US" sz="2800" b="1" dirty="0" smtClean="0">
                <a:latin typeface="+mj-lt"/>
              </a:rPr>
              <a:t>Maturity Mismatches and Financial Instability</a:t>
            </a:r>
            <a:endParaRPr lang="en-US" sz="2800" b="1" dirty="0">
              <a:latin typeface="+mj-lt"/>
            </a:endParaRPr>
          </a:p>
        </p:txBody>
      </p:sp>
      <p:sp>
        <p:nvSpPr>
          <p:cNvPr id="3" name="Content Placeholder 2"/>
          <p:cNvSpPr>
            <a:spLocks noGrp="1"/>
          </p:cNvSpPr>
          <p:nvPr>
            <p:ph idx="1"/>
          </p:nvPr>
        </p:nvSpPr>
        <p:spPr>
          <a:xfrm>
            <a:off x="533400" y="1752600"/>
            <a:ext cx="8229600" cy="4525963"/>
          </a:xfrm>
        </p:spPr>
        <p:txBody>
          <a:bodyPr/>
          <a:lstStyle/>
          <a:p>
            <a:pPr>
              <a:buFont typeface="Wingdings" pitchFamily="2" charset="2"/>
              <a:buChar char="§"/>
            </a:pPr>
            <a:r>
              <a:rPr lang="en-US" sz="1600" dirty="0" smtClean="0">
                <a:latin typeface="+mj-lt"/>
              </a:rPr>
              <a:t>Borrowing short-term and lending long-term (mostly to housing) are increasing maturity mismatches and instability in the credit market</a:t>
            </a:r>
          </a:p>
          <a:p>
            <a:pPr>
              <a:buFont typeface="Wingdings" pitchFamily="2" charset="2"/>
              <a:buChar char="§"/>
            </a:pPr>
            <a:r>
              <a:rPr lang="en-US" sz="1600" dirty="0" err="1" smtClean="0">
                <a:latin typeface="+mj-lt"/>
              </a:rPr>
              <a:t>Demirguc-Kunt</a:t>
            </a:r>
            <a:r>
              <a:rPr lang="en-US" sz="1600" dirty="0" smtClean="0">
                <a:latin typeface="+mj-lt"/>
              </a:rPr>
              <a:t> and Huizinga (2009) show that banks are increasingly reliant on short-term wholesale funding, which can </a:t>
            </a:r>
          </a:p>
          <a:p>
            <a:pPr lvl="1">
              <a:buFont typeface="Wingdings" pitchFamily="2" charset="2"/>
              <a:buChar char="§"/>
            </a:pPr>
            <a:r>
              <a:rPr lang="en-US" sz="1600" dirty="0" smtClean="0">
                <a:latin typeface="+mj-lt"/>
              </a:rPr>
              <a:t>increase </a:t>
            </a:r>
            <a:r>
              <a:rPr lang="en-US" sz="1600" dirty="0">
                <a:latin typeface="+mj-lt"/>
              </a:rPr>
              <a:t>bank fragility and instability as the supply and terms of wholesale funding can be highly sensitive to the perceived riskiness of a bank</a:t>
            </a:r>
            <a:r>
              <a:rPr lang="en-US" sz="1600" dirty="0" smtClean="0">
                <a:latin typeface="+mj-lt"/>
              </a:rPr>
              <a:t> </a:t>
            </a:r>
            <a:endParaRPr lang="en-US" sz="1600" dirty="0">
              <a:latin typeface="+mj-lt"/>
            </a:endParaRPr>
          </a:p>
          <a:p>
            <a:pPr lvl="1">
              <a:buFont typeface="Wingdings" pitchFamily="2" charset="2"/>
              <a:buChar char="§"/>
            </a:pPr>
            <a:r>
              <a:rPr lang="en-US" sz="1600" dirty="0" smtClean="0">
                <a:latin typeface="+mj-lt"/>
              </a:rPr>
              <a:t>Adversely affect bank profitability, which can in turn affect banks’ ability to extend credit</a:t>
            </a:r>
            <a:endParaRPr lang="en-US" sz="1400" dirty="0"/>
          </a:p>
        </p:txBody>
      </p:sp>
      <p:sp>
        <p:nvSpPr>
          <p:cNvPr id="4" name="Footer Placeholder 3"/>
          <p:cNvSpPr>
            <a:spLocks noGrp="1"/>
          </p:cNvSpPr>
          <p:nvPr>
            <p:ph type="ftr" sz="quarter" idx="11"/>
          </p:nvPr>
        </p:nvSpPr>
        <p:spPr>
          <a:xfrm>
            <a:off x="2133600" y="6131481"/>
            <a:ext cx="4724400" cy="589994"/>
          </a:xfrm>
        </p:spPr>
        <p:txBody>
          <a:bodyPr/>
          <a:lstStyle/>
          <a:p>
            <a:pPr>
              <a:defRPr/>
            </a:pPr>
            <a:r>
              <a:rPr lang="en-US" altLang="zh-TW" dirty="0" smtClean="0"/>
              <a:t>This does not represent the views of the UN or its member states. Not to be quoted or reproduced without the permission of the presenter</a:t>
            </a:r>
            <a:endParaRPr lang="en-US" altLang="zh-TW" dirty="0"/>
          </a:p>
        </p:txBody>
      </p:sp>
      <p:sp>
        <p:nvSpPr>
          <p:cNvPr id="5" name="Slide Number Placeholder 4"/>
          <p:cNvSpPr>
            <a:spLocks noGrp="1"/>
          </p:cNvSpPr>
          <p:nvPr>
            <p:ph type="sldNum" sz="quarter" idx="12"/>
          </p:nvPr>
        </p:nvSpPr>
        <p:spPr/>
        <p:txBody>
          <a:bodyPr/>
          <a:lstStyle/>
          <a:p>
            <a:pPr>
              <a:defRPr/>
            </a:pPr>
            <a:fld id="{AD8FB712-3FFF-456F-8F14-241CEDEAD547}" type="slidenum">
              <a:rPr lang="zh-TW" altLang="en-US" smtClean="0"/>
              <a:pPr>
                <a:defRPr/>
              </a:pPr>
              <a:t>17</a:t>
            </a:fld>
            <a:endParaRPr lang="en-US" altLang="zh-TW"/>
          </a:p>
        </p:txBody>
      </p:sp>
      <p:sp>
        <p:nvSpPr>
          <p:cNvPr id="6" name="Rectangle 5"/>
          <p:cNvSpPr/>
          <p:nvPr/>
        </p:nvSpPr>
        <p:spPr>
          <a:xfrm>
            <a:off x="685800" y="3962400"/>
            <a:ext cx="7772400" cy="2092881"/>
          </a:xfrm>
          <a:prstGeom prst="rect">
            <a:avLst/>
          </a:prstGeom>
        </p:spPr>
        <p:txBody>
          <a:bodyPr wrap="square">
            <a:spAutoFit/>
          </a:bodyPr>
          <a:lstStyle/>
          <a:p>
            <a:pPr marL="0" lvl="1">
              <a:buFont typeface="Wingdings" pitchFamily="2" charset="2"/>
              <a:buChar char="§"/>
            </a:pPr>
            <a:r>
              <a:rPr lang="en-US" sz="1600" dirty="0" smtClean="0">
                <a:latin typeface="+mj-lt"/>
              </a:rPr>
              <a:t> Financial </a:t>
            </a:r>
            <a:r>
              <a:rPr lang="en-US" sz="1600" dirty="0">
                <a:latin typeface="+mj-lt"/>
              </a:rPr>
              <a:t>market </a:t>
            </a:r>
            <a:r>
              <a:rPr lang="en-US" sz="1600" dirty="0" smtClean="0">
                <a:latin typeface="+mj-lt"/>
              </a:rPr>
              <a:t>imperfections and negative externalities of excessive leverage </a:t>
            </a:r>
            <a:r>
              <a:rPr lang="en-US" sz="1600" dirty="0">
                <a:latin typeface="+mj-lt"/>
              </a:rPr>
              <a:t>typically amplify the response of an economy to a fundamental shock – interaction between debt accumulation and asset prices </a:t>
            </a:r>
            <a:r>
              <a:rPr lang="en-US" sz="1600" dirty="0" smtClean="0">
                <a:latin typeface="+mj-lt"/>
              </a:rPr>
              <a:t>magnify </a:t>
            </a:r>
            <a:r>
              <a:rPr lang="en-US" sz="1600" dirty="0">
                <a:latin typeface="+mj-lt"/>
              </a:rPr>
              <a:t>the impact of booms and </a:t>
            </a:r>
            <a:r>
              <a:rPr lang="en-US" sz="1600" dirty="0" smtClean="0">
                <a:latin typeface="+mj-lt"/>
              </a:rPr>
              <a:t>busts</a:t>
            </a:r>
          </a:p>
          <a:p>
            <a:pPr marL="457200" lvl="2">
              <a:buFont typeface="Wingdings" pitchFamily="2" charset="2"/>
              <a:buChar char="§"/>
            </a:pPr>
            <a:r>
              <a:rPr lang="en-US" sz="1600" dirty="0" smtClean="0">
                <a:latin typeface="+mj-lt"/>
              </a:rPr>
              <a:t> During </a:t>
            </a:r>
            <a:r>
              <a:rPr lang="en-US" sz="1600" dirty="0">
                <a:latin typeface="+mj-lt"/>
              </a:rPr>
              <a:t>boom, increases in borrowing and in collateral prices feed each </a:t>
            </a:r>
            <a:r>
              <a:rPr lang="en-US" sz="1600" dirty="0" smtClean="0">
                <a:latin typeface="+mj-lt"/>
              </a:rPr>
              <a:t>other </a:t>
            </a:r>
            <a:r>
              <a:rPr lang="en-US" sz="1600" dirty="0">
                <a:latin typeface="+mj-lt"/>
              </a:rPr>
              <a:t>while in bust, credit constraints lead to lower asset prices, leading to further tightening of credit (</a:t>
            </a:r>
            <a:r>
              <a:rPr lang="en-US" sz="1600" dirty="0" err="1">
                <a:latin typeface="+mj-lt"/>
              </a:rPr>
              <a:t>Korinek</a:t>
            </a:r>
            <a:r>
              <a:rPr lang="en-US" sz="1600" dirty="0">
                <a:latin typeface="+mj-lt"/>
              </a:rPr>
              <a:t> et al, 2011)</a:t>
            </a:r>
          </a:p>
          <a:p>
            <a:pPr>
              <a:buFont typeface="Wingdings" pitchFamily="2" charset="2"/>
              <a:buChar char="§"/>
            </a:pPr>
            <a:endParaRPr lang="en-US" dirty="0"/>
          </a:p>
        </p:txBody>
      </p:sp>
    </p:spTree>
    <p:extLst>
      <p:ext uri="{BB962C8B-B14F-4D97-AF65-F5344CB8AC3E}">
        <p14:creationId xmlns:p14="http://schemas.microsoft.com/office/powerpoint/2010/main" val="6077554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209800" y="6400800"/>
            <a:ext cx="5410200" cy="320675"/>
          </a:xfrm>
        </p:spPr>
        <p:txBody>
          <a:bodyPr/>
          <a:lstStyle/>
          <a:p>
            <a:pPr>
              <a:defRPr/>
            </a:pPr>
            <a:r>
              <a:rPr lang="en-US" altLang="zh-TW" dirty="0" smtClean="0"/>
              <a:t>This does not represent the views of the UN or its member states. Not to be quoted or reproduced without the permission of the presenter</a:t>
            </a:r>
            <a:endParaRPr lang="en-US" altLang="zh-TW" dirty="0"/>
          </a:p>
        </p:txBody>
      </p:sp>
      <p:sp>
        <p:nvSpPr>
          <p:cNvPr id="5" name="Slide Number Placeholder 4"/>
          <p:cNvSpPr>
            <a:spLocks noGrp="1"/>
          </p:cNvSpPr>
          <p:nvPr>
            <p:ph type="sldNum" sz="quarter" idx="12"/>
          </p:nvPr>
        </p:nvSpPr>
        <p:spPr/>
        <p:txBody>
          <a:bodyPr/>
          <a:lstStyle/>
          <a:p>
            <a:pPr>
              <a:defRPr/>
            </a:pPr>
            <a:fld id="{AD8FB712-3FFF-456F-8F14-241CEDEAD547}" type="slidenum">
              <a:rPr lang="zh-TW" altLang="en-US" smtClean="0"/>
              <a:pPr>
                <a:defRPr/>
              </a:pPr>
              <a:t>18</a:t>
            </a:fld>
            <a:endParaRPr lang="en-US" altLang="zh-TW"/>
          </a:p>
        </p:txBody>
      </p:sp>
      <p:sp>
        <p:nvSpPr>
          <p:cNvPr id="7" name="Content Placeholder 2"/>
          <p:cNvSpPr>
            <a:spLocks noGrp="1"/>
          </p:cNvSpPr>
          <p:nvPr>
            <p:ph idx="1"/>
          </p:nvPr>
        </p:nvSpPr>
        <p:spPr>
          <a:xfrm>
            <a:off x="609600" y="1676400"/>
            <a:ext cx="8229600" cy="4525963"/>
          </a:xfrm>
        </p:spPr>
        <p:txBody>
          <a:bodyPr/>
          <a:lstStyle/>
          <a:p>
            <a:pPr>
              <a:buFont typeface="Wingdings" pitchFamily="2" charset="2"/>
              <a:buChar char="§"/>
            </a:pPr>
            <a:r>
              <a:rPr lang="en-US" sz="2000" dirty="0" err="1">
                <a:latin typeface="+mj-lt"/>
              </a:rPr>
              <a:t>Dell’Ariccia</a:t>
            </a:r>
            <a:r>
              <a:rPr lang="en-US" sz="2000" dirty="0">
                <a:latin typeface="+mj-lt"/>
              </a:rPr>
              <a:t> and Marquez (2006) show that financial market liberalization can reduce the cost of financing for banks, which can, in turn, increase the likelihood of both a credit boom and a banking crisis </a:t>
            </a:r>
          </a:p>
          <a:p>
            <a:pPr>
              <a:buFont typeface="Wingdings" pitchFamily="2" charset="2"/>
              <a:buChar char="§"/>
            </a:pPr>
            <a:r>
              <a:rPr lang="en-US" sz="2000" dirty="0" err="1" smtClean="0">
                <a:latin typeface="+mj-lt"/>
              </a:rPr>
              <a:t>Agenor</a:t>
            </a:r>
            <a:r>
              <a:rPr lang="en-US" sz="2000" dirty="0" smtClean="0">
                <a:latin typeface="+mj-lt"/>
              </a:rPr>
              <a:t> </a:t>
            </a:r>
            <a:r>
              <a:rPr lang="en-US" sz="2000" dirty="0">
                <a:latin typeface="+mj-lt"/>
              </a:rPr>
              <a:t>(2003) </a:t>
            </a:r>
            <a:r>
              <a:rPr lang="en-US" sz="2000" dirty="0" smtClean="0">
                <a:latin typeface="+mj-lt"/>
              </a:rPr>
              <a:t>shows </a:t>
            </a:r>
            <a:r>
              <a:rPr lang="en-US" sz="2000" dirty="0">
                <a:latin typeface="+mj-lt"/>
              </a:rPr>
              <a:t>that pro-cyclical capital flows from foreign sources increase financial and macroeconomic </a:t>
            </a:r>
            <a:r>
              <a:rPr lang="en-US" sz="2000" dirty="0" smtClean="0">
                <a:latin typeface="+mj-lt"/>
              </a:rPr>
              <a:t>instability. Foreign </a:t>
            </a:r>
            <a:r>
              <a:rPr lang="en-US" sz="2000" dirty="0">
                <a:latin typeface="+mj-lt"/>
              </a:rPr>
              <a:t>financial institutions, constrained by information asymmetry, are less able to assess the consequences of an adverse economic shock in the host country and may demonstrate herding behavior, resulting in </a:t>
            </a:r>
            <a:r>
              <a:rPr lang="en-US" sz="2000" i="1" dirty="0">
                <a:latin typeface="+mj-lt"/>
              </a:rPr>
              <a:t>en masse</a:t>
            </a:r>
            <a:r>
              <a:rPr lang="en-US" sz="2000" dirty="0">
                <a:latin typeface="+mj-lt"/>
              </a:rPr>
              <a:t> </a:t>
            </a:r>
            <a:r>
              <a:rPr lang="en-US" sz="2000" dirty="0" smtClean="0">
                <a:latin typeface="+mj-lt"/>
              </a:rPr>
              <a:t> and disproportionate capital </a:t>
            </a:r>
            <a:r>
              <a:rPr lang="en-US" sz="2000" dirty="0">
                <a:latin typeface="+mj-lt"/>
              </a:rPr>
              <a:t>flight during a </a:t>
            </a:r>
            <a:r>
              <a:rPr lang="en-US" sz="2000" dirty="0" smtClean="0">
                <a:latin typeface="+mj-lt"/>
              </a:rPr>
              <a:t>crisis</a:t>
            </a:r>
            <a:r>
              <a:rPr lang="en-US" sz="2000" dirty="0">
                <a:latin typeface="+mj-lt"/>
              </a:rPr>
              <a:t> </a:t>
            </a:r>
            <a:endParaRPr lang="en-US" sz="2000" dirty="0" smtClean="0">
              <a:latin typeface="+mj-lt"/>
            </a:endParaRPr>
          </a:p>
          <a:p>
            <a:pPr>
              <a:buFont typeface="Wingdings" pitchFamily="2" charset="2"/>
              <a:buChar char="§"/>
            </a:pPr>
            <a:r>
              <a:rPr lang="en-US" sz="2000" dirty="0">
                <a:latin typeface="+mj-lt"/>
              </a:rPr>
              <a:t>I</a:t>
            </a:r>
            <a:r>
              <a:rPr lang="en-US" sz="2000" dirty="0" smtClean="0">
                <a:latin typeface="+mj-lt"/>
              </a:rPr>
              <a:t>n </a:t>
            </a:r>
            <a:r>
              <a:rPr lang="en-US" sz="2000" dirty="0">
                <a:latin typeface="+mj-lt"/>
              </a:rPr>
              <a:t>the wake of the Asia crisis, </a:t>
            </a:r>
            <a:r>
              <a:rPr lang="en-US" sz="2000" dirty="0" smtClean="0">
                <a:latin typeface="+mj-lt"/>
              </a:rPr>
              <a:t>developing </a:t>
            </a:r>
            <a:r>
              <a:rPr lang="en-US" sz="2000" dirty="0">
                <a:latin typeface="+mj-lt"/>
              </a:rPr>
              <a:t>countries received $43.5 billion in </a:t>
            </a:r>
            <a:r>
              <a:rPr lang="en-US" sz="2000" dirty="0" smtClean="0">
                <a:latin typeface="+mj-lt"/>
              </a:rPr>
              <a:t>1997 as short-term </a:t>
            </a:r>
            <a:r>
              <a:rPr lang="en-US" sz="2000" dirty="0">
                <a:latin typeface="+mj-lt"/>
              </a:rPr>
              <a:t>capital inflows from BIS-reporting banks </a:t>
            </a:r>
            <a:r>
              <a:rPr lang="en-US" sz="2000" dirty="0" smtClean="0">
                <a:latin typeface="+mj-lt"/>
              </a:rPr>
              <a:t>but they </a:t>
            </a:r>
            <a:r>
              <a:rPr lang="en-US" sz="2000" dirty="0">
                <a:latin typeface="+mj-lt"/>
              </a:rPr>
              <a:t>suffered outflows of $85 billion in </a:t>
            </a:r>
            <a:r>
              <a:rPr lang="en-US" sz="2000" dirty="0" smtClean="0">
                <a:latin typeface="+mj-lt"/>
              </a:rPr>
              <a:t>1998 – there is often an asymmetry in the level and pace of inflows and outflows </a:t>
            </a:r>
          </a:p>
        </p:txBody>
      </p:sp>
      <p:sp>
        <p:nvSpPr>
          <p:cNvPr id="8" name="Title 1"/>
          <p:cNvSpPr>
            <a:spLocks noGrp="1"/>
          </p:cNvSpPr>
          <p:nvPr>
            <p:ph type="title"/>
          </p:nvPr>
        </p:nvSpPr>
        <p:spPr>
          <a:xfrm>
            <a:off x="457200" y="685800"/>
            <a:ext cx="8229600" cy="914400"/>
          </a:xfrm>
        </p:spPr>
        <p:txBody>
          <a:bodyPr/>
          <a:lstStyle/>
          <a:p>
            <a:r>
              <a:rPr lang="en-US" sz="2800" b="1" dirty="0" smtClean="0">
                <a:latin typeface="+mj-lt"/>
              </a:rPr>
              <a:t>Financial Market Liberalization, Cross Border Flows and Crisis</a:t>
            </a:r>
            <a:endParaRPr lang="en-US" sz="2800" b="1" dirty="0">
              <a:latin typeface="+mj-lt"/>
            </a:endParaRPr>
          </a:p>
        </p:txBody>
      </p:sp>
    </p:spTree>
    <p:extLst>
      <p:ext uri="{BB962C8B-B14F-4D97-AF65-F5344CB8AC3E}">
        <p14:creationId xmlns:p14="http://schemas.microsoft.com/office/powerpoint/2010/main" val="3685715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066800"/>
            <a:ext cx="8229600" cy="914400"/>
          </a:xfrm>
        </p:spPr>
        <p:txBody>
          <a:bodyPr/>
          <a:lstStyle/>
          <a:p>
            <a:r>
              <a:rPr lang="en-US" sz="2800" b="1" dirty="0" smtClean="0">
                <a:latin typeface="+mj-lt"/>
              </a:rPr>
              <a:t>Financial Liberalization and Banking Crisis</a:t>
            </a:r>
            <a:endParaRPr lang="en-US" sz="2800" b="1" dirty="0">
              <a:latin typeface="+mj-lt"/>
            </a:endParaRPr>
          </a:p>
        </p:txBody>
      </p:sp>
      <p:sp>
        <p:nvSpPr>
          <p:cNvPr id="3" name="Content Placeholder 2"/>
          <p:cNvSpPr>
            <a:spLocks noGrp="1"/>
          </p:cNvSpPr>
          <p:nvPr>
            <p:ph idx="1"/>
          </p:nvPr>
        </p:nvSpPr>
        <p:spPr>
          <a:xfrm>
            <a:off x="533400" y="1905000"/>
            <a:ext cx="8229600" cy="4297363"/>
          </a:xfrm>
        </p:spPr>
        <p:txBody>
          <a:bodyPr/>
          <a:lstStyle/>
          <a:p>
            <a:pPr>
              <a:buFont typeface="Wingdings" pitchFamily="2" charset="2"/>
              <a:buChar char="§"/>
            </a:pPr>
            <a:r>
              <a:rPr lang="en-US" sz="1700" dirty="0" err="1" smtClean="0">
                <a:latin typeface="+mj-lt"/>
              </a:rPr>
              <a:t>Kaminsky</a:t>
            </a:r>
            <a:r>
              <a:rPr lang="en-US" sz="1700" dirty="0" smtClean="0">
                <a:latin typeface="+mj-lt"/>
              </a:rPr>
              <a:t> </a:t>
            </a:r>
            <a:r>
              <a:rPr lang="en-US" sz="1700" dirty="0">
                <a:latin typeface="+mj-lt"/>
              </a:rPr>
              <a:t>and Reinhart (1999) </a:t>
            </a:r>
            <a:r>
              <a:rPr lang="en-US" sz="1700" dirty="0" smtClean="0">
                <a:latin typeface="+mj-lt"/>
              </a:rPr>
              <a:t>present </a:t>
            </a:r>
            <a:r>
              <a:rPr lang="en-US" sz="1700" dirty="0">
                <a:latin typeface="+mj-lt"/>
              </a:rPr>
              <a:t>evidence on the links of crises with financial </a:t>
            </a:r>
            <a:r>
              <a:rPr lang="en-US" sz="1700" dirty="0" smtClean="0">
                <a:latin typeface="+mj-lt"/>
              </a:rPr>
              <a:t>liberalization - in </a:t>
            </a:r>
            <a:r>
              <a:rPr lang="en-US" sz="1700" dirty="0">
                <a:latin typeface="+mj-lt"/>
              </a:rPr>
              <a:t>18 of the 26 banking crises they study, the financial sector had been liberalized within the preceding five years, usually less</a:t>
            </a:r>
            <a:r>
              <a:rPr lang="en-US" sz="1700" dirty="0" smtClean="0">
                <a:latin typeface="+mj-lt"/>
              </a:rPr>
              <a:t>. Probability of a banking crisis conditional on financial liberalization is higher than unconditional probability of a banking crisis</a:t>
            </a:r>
          </a:p>
          <a:p>
            <a:pPr>
              <a:buFont typeface="Wingdings" pitchFamily="2" charset="2"/>
              <a:buChar char="§"/>
            </a:pPr>
            <a:r>
              <a:rPr lang="en-US" sz="1700" dirty="0" smtClean="0">
                <a:latin typeface="+mj-lt"/>
              </a:rPr>
              <a:t>Reinhart and </a:t>
            </a:r>
            <a:r>
              <a:rPr lang="en-US" sz="1700" dirty="0" err="1" smtClean="0">
                <a:latin typeface="+mj-lt"/>
              </a:rPr>
              <a:t>Rogoff</a:t>
            </a:r>
            <a:r>
              <a:rPr lang="en-US" sz="1700" dirty="0" smtClean="0">
                <a:latin typeface="+mj-lt"/>
              </a:rPr>
              <a:t> </a:t>
            </a:r>
            <a:r>
              <a:rPr lang="en-US" sz="1700" dirty="0">
                <a:latin typeface="+mj-lt"/>
              </a:rPr>
              <a:t>(2008</a:t>
            </a:r>
            <a:r>
              <a:rPr lang="en-US" sz="1700" dirty="0" smtClean="0">
                <a:latin typeface="+mj-lt"/>
              </a:rPr>
              <a:t>), using a sample of 66 countries over a 200 year period, concludes, </a:t>
            </a:r>
            <a:r>
              <a:rPr lang="en-US" sz="1700" dirty="0">
                <a:latin typeface="+mj-lt"/>
              </a:rPr>
              <a:t>“</a:t>
            </a:r>
            <a:r>
              <a:rPr lang="en-US" sz="1700" b="1" i="1" dirty="0">
                <a:latin typeface="+mj-lt"/>
              </a:rPr>
              <a:t>Since the early 1970s, financial and international capital account liberalization took root worldwide. So, too, have banking crises.</a:t>
            </a:r>
            <a:r>
              <a:rPr lang="en-US" sz="1700" dirty="0">
                <a:latin typeface="+mj-lt"/>
              </a:rPr>
              <a:t>” </a:t>
            </a:r>
            <a:r>
              <a:rPr lang="en-US" sz="1700" dirty="0" smtClean="0">
                <a:latin typeface="+mj-lt"/>
              </a:rPr>
              <a:t>They also argue that </a:t>
            </a:r>
            <a:r>
              <a:rPr lang="en-US" sz="1700" dirty="0">
                <a:latin typeface="+mj-lt"/>
              </a:rPr>
              <a:t>the relative calm during the late 1940s to the early 1970s may be partly explained by booming world growth, but perhaps </a:t>
            </a:r>
            <a:r>
              <a:rPr lang="en-US" sz="1700" b="1" dirty="0">
                <a:latin typeface="+mj-lt"/>
              </a:rPr>
              <a:t>more so by the repression of the domestic financial markets </a:t>
            </a:r>
            <a:r>
              <a:rPr lang="en-US" sz="1700" dirty="0">
                <a:latin typeface="+mj-lt"/>
              </a:rPr>
              <a:t>(in varying degrees) and the heavy-handed use of capital controls that followed for many years after World War </a:t>
            </a:r>
            <a:r>
              <a:rPr lang="en-US" sz="1700" dirty="0" smtClean="0">
                <a:latin typeface="+mj-lt"/>
              </a:rPr>
              <a:t>II</a:t>
            </a:r>
          </a:p>
          <a:p>
            <a:pPr>
              <a:buFont typeface="Wingdings" pitchFamily="2" charset="2"/>
              <a:buChar char="§"/>
            </a:pPr>
            <a:r>
              <a:rPr lang="en-US" sz="1700" dirty="0" err="1">
                <a:latin typeface="+mj-lt"/>
              </a:rPr>
              <a:t>Caprio</a:t>
            </a:r>
            <a:r>
              <a:rPr lang="en-US" sz="1700" dirty="0">
                <a:latin typeface="+mj-lt"/>
              </a:rPr>
              <a:t> and </a:t>
            </a:r>
            <a:r>
              <a:rPr lang="en-US" sz="1700" dirty="0" err="1">
                <a:latin typeface="+mj-lt"/>
              </a:rPr>
              <a:t>Klingebiel</a:t>
            </a:r>
            <a:r>
              <a:rPr lang="en-US" sz="1700" dirty="0">
                <a:latin typeface="+mj-lt"/>
              </a:rPr>
              <a:t> (</a:t>
            </a:r>
            <a:r>
              <a:rPr lang="en-US" sz="1700" dirty="0" smtClean="0">
                <a:latin typeface="+mj-lt"/>
              </a:rPr>
              <a:t>1996), however, argues that </a:t>
            </a:r>
            <a:r>
              <a:rPr lang="en-US" sz="1700" dirty="0">
                <a:latin typeface="+mj-lt"/>
              </a:rPr>
              <a:t>inadequate regulation and lack of supervision at the time of liberalization may play a key role in explaining why financial liberalization and banking crises are so closely entwined</a:t>
            </a:r>
          </a:p>
          <a:p>
            <a:endParaRPr lang="en-US" sz="1600" b="1" dirty="0">
              <a:latin typeface="+mj-lt"/>
            </a:endParaRPr>
          </a:p>
          <a:p>
            <a:pPr marL="0" indent="0">
              <a:buNone/>
            </a:pPr>
            <a:endParaRPr lang="en-US" sz="2000" dirty="0"/>
          </a:p>
        </p:txBody>
      </p:sp>
      <p:sp>
        <p:nvSpPr>
          <p:cNvPr id="4" name="Footer Placeholder 3"/>
          <p:cNvSpPr>
            <a:spLocks noGrp="1"/>
          </p:cNvSpPr>
          <p:nvPr>
            <p:ph type="ftr" sz="quarter" idx="11"/>
          </p:nvPr>
        </p:nvSpPr>
        <p:spPr>
          <a:xfrm>
            <a:off x="2057400" y="6324600"/>
            <a:ext cx="5638800" cy="381000"/>
          </a:xfrm>
        </p:spPr>
        <p:txBody>
          <a:bodyPr/>
          <a:lstStyle/>
          <a:p>
            <a:pPr>
              <a:defRPr/>
            </a:pPr>
            <a:r>
              <a:rPr lang="en-US" altLang="zh-TW" dirty="0" smtClean="0"/>
              <a:t>This does not represent the views of the UN or its member states. Not to be quoted or reproduced without the permission of the presenter</a:t>
            </a:r>
            <a:endParaRPr lang="en-US" altLang="zh-TW" dirty="0"/>
          </a:p>
        </p:txBody>
      </p:sp>
      <p:sp>
        <p:nvSpPr>
          <p:cNvPr id="5" name="Slide Number Placeholder 4"/>
          <p:cNvSpPr>
            <a:spLocks noGrp="1"/>
          </p:cNvSpPr>
          <p:nvPr>
            <p:ph type="sldNum" sz="quarter" idx="12"/>
          </p:nvPr>
        </p:nvSpPr>
        <p:spPr/>
        <p:txBody>
          <a:bodyPr/>
          <a:lstStyle/>
          <a:p>
            <a:pPr>
              <a:defRPr/>
            </a:pPr>
            <a:fld id="{AD8FB712-3FFF-456F-8F14-241CEDEAD547}" type="slidenum">
              <a:rPr lang="zh-TW" altLang="en-US" smtClean="0"/>
              <a:pPr>
                <a:defRPr/>
              </a:pPr>
              <a:t>19</a:t>
            </a:fld>
            <a:endParaRPr lang="en-US" altLang="zh-TW"/>
          </a:p>
        </p:txBody>
      </p:sp>
    </p:spTree>
    <p:extLst>
      <p:ext uri="{BB962C8B-B14F-4D97-AF65-F5344CB8AC3E}">
        <p14:creationId xmlns:p14="http://schemas.microsoft.com/office/powerpoint/2010/main" val="3741240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90600"/>
            <a:ext cx="8229600" cy="762000"/>
          </a:xfrm>
        </p:spPr>
        <p:txBody>
          <a:bodyPr/>
          <a:lstStyle/>
          <a:p>
            <a:r>
              <a:rPr lang="en-US" sz="3200" b="1" dirty="0" smtClean="0">
                <a:latin typeface="+mn-lt"/>
              </a:rPr>
              <a:t>Why Financial Market Liberalization?</a:t>
            </a:r>
            <a:endParaRPr lang="en-US" sz="3200" b="1" dirty="0">
              <a:latin typeface="+mn-lt"/>
            </a:endParaRPr>
          </a:p>
        </p:txBody>
      </p:sp>
      <p:sp>
        <p:nvSpPr>
          <p:cNvPr id="3" name="Content Placeholder 2"/>
          <p:cNvSpPr>
            <a:spLocks noGrp="1"/>
          </p:cNvSpPr>
          <p:nvPr>
            <p:ph idx="1"/>
          </p:nvPr>
        </p:nvSpPr>
        <p:spPr>
          <a:xfrm>
            <a:off x="609600" y="1828800"/>
            <a:ext cx="8229600" cy="4525963"/>
          </a:xfrm>
        </p:spPr>
        <p:txBody>
          <a:bodyPr/>
          <a:lstStyle/>
          <a:p>
            <a:pPr>
              <a:buFont typeface="Wingdings" pitchFamily="2" charset="2"/>
              <a:buChar char="§"/>
            </a:pPr>
            <a:r>
              <a:rPr lang="en-US" sz="1900" dirty="0" smtClean="0">
                <a:latin typeface="+mj-lt"/>
              </a:rPr>
              <a:t>Financial market liberalization (FML) was one of the main thrusts of economic policy reforms in developing countries during the 1990s</a:t>
            </a:r>
          </a:p>
          <a:p>
            <a:pPr>
              <a:buFont typeface="Wingdings" pitchFamily="2" charset="2"/>
              <a:buChar char="§"/>
            </a:pPr>
            <a:r>
              <a:rPr lang="en-US" sz="1900" dirty="0" smtClean="0">
                <a:latin typeface="+mj-lt"/>
              </a:rPr>
              <a:t>Proponents had argued FML will:</a:t>
            </a:r>
            <a:endParaRPr lang="en-US" sz="1900" dirty="0">
              <a:latin typeface="+mj-lt"/>
            </a:endParaRPr>
          </a:p>
          <a:p>
            <a:pPr lvl="1">
              <a:buFont typeface="Wingdings" pitchFamily="2" charset="2"/>
              <a:buChar char="§"/>
            </a:pPr>
            <a:r>
              <a:rPr lang="en-US" sz="1900" dirty="0">
                <a:latin typeface="+mj-lt"/>
              </a:rPr>
              <a:t>Enhance financial </a:t>
            </a:r>
            <a:r>
              <a:rPr lang="en-US" sz="1900" dirty="0" smtClean="0">
                <a:latin typeface="+mj-lt"/>
              </a:rPr>
              <a:t>deepening, mobilize savings and new deposits </a:t>
            </a:r>
            <a:r>
              <a:rPr lang="en-US" sz="1900" dirty="0">
                <a:latin typeface="+mj-lt"/>
              </a:rPr>
              <a:t>and </a:t>
            </a:r>
            <a:r>
              <a:rPr lang="en-US" sz="1900" dirty="0" smtClean="0">
                <a:latin typeface="+mj-lt"/>
              </a:rPr>
              <a:t>increase availability </a:t>
            </a:r>
            <a:r>
              <a:rPr lang="en-US" sz="1900" dirty="0">
                <a:latin typeface="+mj-lt"/>
              </a:rPr>
              <a:t>of credit </a:t>
            </a:r>
            <a:endParaRPr lang="en-US" sz="1900" dirty="0" smtClean="0">
              <a:latin typeface="+mj-lt"/>
            </a:endParaRPr>
          </a:p>
          <a:p>
            <a:pPr lvl="1">
              <a:buFont typeface="Wingdings" pitchFamily="2" charset="2"/>
              <a:buChar char="§"/>
            </a:pPr>
            <a:r>
              <a:rPr lang="en-US" sz="1900" dirty="0" smtClean="0">
                <a:latin typeface="+mj-lt"/>
              </a:rPr>
              <a:t>Make </a:t>
            </a:r>
            <a:r>
              <a:rPr lang="en-US" sz="1900" dirty="0">
                <a:latin typeface="+mj-lt"/>
              </a:rPr>
              <a:t>the banking sector more competitive and </a:t>
            </a:r>
            <a:r>
              <a:rPr lang="en-US" sz="1900" dirty="0" smtClean="0">
                <a:latin typeface="+mj-lt"/>
              </a:rPr>
              <a:t>efficient</a:t>
            </a:r>
            <a:r>
              <a:rPr lang="en-US" sz="1900" dirty="0">
                <a:latin typeface="+mj-lt"/>
              </a:rPr>
              <a:t> </a:t>
            </a:r>
            <a:r>
              <a:rPr lang="en-US" sz="1900" dirty="0" smtClean="0">
                <a:latin typeface="+mj-lt"/>
              </a:rPr>
              <a:t>– lower transaction </a:t>
            </a:r>
            <a:r>
              <a:rPr lang="en-US" sz="1900" dirty="0">
                <a:latin typeface="+mj-lt"/>
              </a:rPr>
              <a:t>costs, which in turn, </a:t>
            </a:r>
            <a:r>
              <a:rPr lang="en-US" sz="1900" dirty="0" smtClean="0">
                <a:latin typeface="+mj-lt"/>
              </a:rPr>
              <a:t>will lower </a:t>
            </a:r>
            <a:r>
              <a:rPr lang="en-US" sz="1900" dirty="0">
                <a:latin typeface="+mj-lt"/>
              </a:rPr>
              <a:t>interest </a:t>
            </a:r>
            <a:r>
              <a:rPr lang="en-US" sz="1900" dirty="0" smtClean="0">
                <a:latin typeface="+mj-lt"/>
              </a:rPr>
              <a:t>rate spreads</a:t>
            </a:r>
          </a:p>
          <a:p>
            <a:pPr lvl="1">
              <a:buFont typeface="Wingdings" pitchFamily="2" charset="2"/>
              <a:buChar char="§"/>
            </a:pPr>
            <a:r>
              <a:rPr lang="en-US" sz="1900" dirty="0" smtClean="0">
                <a:latin typeface="+mj-lt"/>
              </a:rPr>
              <a:t>Strengthen </a:t>
            </a:r>
            <a:r>
              <a:rPr lang="en-US" sz="1900" dirty="0">
                <a:latin typeface="+mj-lt"/>
              </a:rPr>
              <a:t>bank supervision and </a:t>
            </a:r>
            <a:r>
              <a:rPr lang="en-US" sz="1900" dirty="0" smtClean="0">
                <a:latin typeface="+mj-lt"/>
              </a:rPr>
              <a:t>regulation</a:t>
            </a:r>
          </a:p>
          <a:p>
            <a:pPr lvl="1">
              <a:buFont typeface="Wingdings" pitchFamily="2" charset="2"/>
              <a:buChar char="§"/>
            </a:pPr>
            <a:r>
              <a:rPr lang="en-US" sz="1900" dirty="0" smtClean="0">
                <a:latin typeface="+mj-lt"/>
              </a:rPr>
              <a:t>Remove barriers </a:t>
            </a:r>
            <a:r>
              <a:rPr lang="en-US" sz="1900" dirty="0">
                <a:latin typeface="+mj-lt"/>
              </a:rPr>
              <a:t>to </a:t>
            </a:r>
            <a:r>
              <a:rPr lang="en-US" sz="1900" dirty="0" smtClean="0">
                <a:latin typeface="+mj-lt"/>
              </a:rPr>
              <a:t>entry, improve </a:t>
            </a:r>
            <a:r>
              <a:rPr lang="en-US" sz="1900" dirty="0">
                <a:latin typeface="+mj-lt"/>
              </a:rPr>
              <a:t>country’s access to foreign </a:t>
            </a:r>
            <a:r>
              <a:rPr lang="en-US" sz="1900" dirty="0" smtClean="0">
                <a:latin typeface="+mj-lt"/>
              </a:rPr>
              <a:t>capital with foreign bank presence </a:t>
            </a:r>
            <a:r>
              <a:rPr lang="en-US" sz="1900" dirty="0">
                <a:latin typeface="+mj-lt"/>
              </a:rPr>
              <a:t>and improve financial stability</a:t>
            </a:r>
          </a:p>
          <a:p>
            <a:pPr>
              <a:buFont typeface="Wingdings" pitchFamily="2" charset="2"/>
              <a:buChar char="§"/>
            </a:pPr>
            <a:r>
              <a:rPr lang="en-US" sz="1900" dirty="0" smtClean="0">
                <a:latin typeface="+mj-lt"/>
              </a:rPr>
              <a:t>Many economies in Asia, Africa, Latin America and Eastern Europe, barring a few exceptions, went too far too fast with financial market </a:t>
            </a:r>
            <a:r>
              <a:rPr lang="en-US" sz="1900" dirty="0" smtClean="0">
                <a:latin typeface="+mj-lt"/>
              </a:rPr>
              <a:t>liberalization</a:t>
            </a:r>
          </a:p>
          <a:p>
            <a:pPr lvl="1">
              <a:buFont typeface="Wingdings" pitchFamily="2" charset="2"/>
              <a:buChar char="§"/>
            </a:pPr>
            <a:r>
              <a:rPr lang="en-US" sz="1900" dirty="0" smtClean="0">
                <a:latin typeface="+mj-lt"/>
              </a:rPr>
              <a:t>Standard view was, “liberalize first, regulate later”</a:t>
            </a:r>
            <a:endParaRPr lang="en-US" sz="1900" dirty="0" smtClean="0">
              <a:latin typeface="+mj-lt"/>
            </a:endParaRPr>
          </a:p>
          <a:p>
            <a:pPr>
              <a:buFont typeface="Wingdings" pitchFamily="2" charset="2"/>
              <a:buChar char="§"/>
            </a:pPr>
            <a:endParaRPr lang="en-US" sz="2300" dirty="0"/>
          </a:p>
        </p:txBody>
      </p:sp>
      <p:sp>
        <p:nvSpPr>
          <p:cNvPr id="4" name="Slide Number Placeholder 3"/>
          <p:cNvSpPr>
            <a:spLocks noGrp="1"/>
          </p:cNvSpPr>
          <p:nvPr>
            <p:ph type="sldNum" sz="quarter" idx="12"/>
          </p:nvPr>
        </p:nvSpPr>
        <p:spPr/>
        <p:txBody>
          <a:bodyPr/>
          <a:lstStyle/>
          <a:p>
            <a:pPr>
              <a:defRPr/>
            </a:pPr>
            <a:fld id="{AD8FB712-3FFF-456F-8F14-241CEDEAD547}" type="slidenum">
              <a:rPr lang="zh-TW" altLang="en-US" smtClean="0"/>
              <a:pPr>
                <a:defRPr/>
              </a:pPr>
              <a:t>2</a:t>
            </a:fld>
            <a:endParaRPr lang="en-US" altLang="zh-TW" dirty="0"/>
          </a:p>
        </p:txBody>
      </p:sp>
      <p:sp>
        <p:nvSpPr>
          <p:cNvPr id="5" name="Footer Placeholder 4"/>
          <p:cNvSpPr>
            <a:spLocks noGrp="1"/>
          </p:cNvSpPr>
          <p:nvPr>
            <p:ph type="ftr" sz="quarter" idx="11"/>
          </p:nvPr>
        </p:nvSpPr>
        <p:spPr>
          <a:xfrm>
            <a:off x="2743200" y="6477000"/>
            <a:ext cx="4191000" cy="228600"/>
          </a:xfrm>
        </p:spPr>
        <p:txBody>
          <a:bodyPr/>
          <a:lstStyle/>
          <a:p>
            <a:pPr>
              <a:defRPr/>
            </a:pPr>
            <a:r>
              <a:rPr lang="en-US" altLang="zh-TW" i="1" dirty="0" smtClean="0"/>
              <a:t>This does not represent the views of the UN or its member states. Not to be quoted or reproduced without the permission of the presenter</a:t>
            </a:r>
            <a:endParaRPr lang="en-US" altLang="zh-TW" i="1" dirty="0"/>
          </a:p>
        </p:txBody>
      </p:sp>
    </p:spTree>
    <p:extLst>
      <p:ext uri="{BB962C8B-B14F-4D97-AF65-F5344CB8AC3E}">
        <p14:creationId xmlns:p14="http://schemas.microsoft.com/office/powerpoint/2010/main" val="41625986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14400"/>
            <a:ext cx="8229600" cy="762000"/>
          </a:xfrm>
        </p:spPr>
        <p:txBody>
          <a:bodyPr/>
          <a:lstStyle/>
          <a:p>
            <a:r>
              <a:rPr lang="en-US" sz="2800" b="1" dirty="0">
                <a:latin typeface="+mj-lt"/>
              </a:rPr>
              <a:t>Rethinking Financial Market Liberalization</a:t>
            </a:r>
          </a:p>
        </p:txBody>
      </p:sp>
      <p:sp>
        <p:nvSpPr>
          <p:cNvPr id="3" name="Content Placeholder 2"/>
          <p:cNvSpPr>
            <a:spLocks noGrp="1"/>
          </p:cNvSpPr>
          <p:nvPr>
            <p:ph idx="1"/>
          </p:nvPr>
        </p:nvSpPr>
        <p:spPr>
          <a:xfrm>
            <a:off x="609600" y="1676400"/>
            <a:ext cx="8229600" cy="4876800"/>
          </a:xfrm>
        </p:spPr>
        <p:txBody>
          <a:bodyPr/>
          <a:lstStyle/>
          <a:p>
            <a:pPr>
              <a:buFont typeface="Wingdings" pitchFamily="2" charset="2"/>
              <a:buChar char="§"/>
            </a:pPr>
            <a:r>
              <a:rPr lang="en-US" sz="1650" dirty="0" smtClean="0">
                <a:latin typeface="+mj-lt"/>
              </a:rPr>
              <a:t>Contrary to expectations, financial market liberalization did not promote to financial development and economic growth</a:t>
            </a:r>
          </a:p>
          <a:p>
            <a:pPr>
              <a:buFont typeface="Wingdings" pitchFamily="2" charset="2"/>
              <a:buChar char="§"/>
            </a:pPr>
            <a:r>
              <a:rPr lang="en-US" sz="1650" dirty="0" smtClean="0">
                <a:latin typeface="+mj-lt"/>
              </a:rPr>
              <a:t>Financial market liberalization did not bring down the cost of borrowing– interest rate spreads remain very high and credit for productive sectors and SME are still scarce in many developing countries</a:t>
            </a:r>
          </a:p>
          <a:p>
            <a:pPr>
              <a:buFont typeface="Wingdings" pitchFamily="2" charset="2"/>
              <a:buChar char="§"/>
            </a:pPr>
            <a:r>
              <a:rPr lang="en-US" sz="1650" dirty="0" smtClean="0">
                <a:latin typeface="+mj-lt"/>
              </a:rPr>
              <a:t>Even when the quantity of credit improved, it largely went to non-productive sectors of the economy quality deteriorated. </a:t>
            </a:r>
            <a:r>
              <a:rPr lang="en-US" sz="1650" dirty="0">
                <a:latin typeface="+mj-lt"/>
              </a:rPr>
              <a:t>R</a:t>
            </a:r>
            <a:r>
              <a:rPr lang="en-US" sz="1650" dirty="0" smtClean="0">
                <a:latin typeface="+mj-lt"/>
              </a:rPr>
              <a:t>apid increase in household, consumer and short-term credit continue to crowd out credit to real sectors of the economy, especially to SMEs and manufacturing sector</a:t>
            </a:r>
          </a:p>
          <a:p>
            <a:pPr>
              <a:buFont typeface="Wingdings" pitchFamily="2" charset="2"/>
              <a:buChar char="§"/>
            </a:pPr>
            <a:r>
              <a:rPr lang="en-US" sz="1650" dirty="0" smtClean="0">
                <a:latin typeface="+mj-lt"/>
              </a:rPr>
              <a:t>The evidence is clear that financial market liberalization increases banking fragility and likelihood of an economic crisis, with adverse impact on output and employment</a:t>
            </a:r>
          </a:p>
          <a:p>
            <a:pPr>
              <a:buFont typeface="Wingdings" pitchFamily="2" charset="2"/>
              <a:buChar char="§"/>
            </a:pPr>
            <a:r>
              <a:rPr lang="en-US" sz="1650" dirty="0" smtClean="0">
                <a:latin typeface="+mj-lt"/>
              </a:rPr>
              <a:t>In stimulating recovery and economic growth, developing countries need to rethink financial market liberalization, keeping in mind that </a:t>
            </a:r>
            <a:r>
              <a:rPr lang="en-US" sz="1650" i="1" dirty="0" smtClean="0">
                <a:latin typeface="+mj-lt"/>
              </a:rPr>
              <a:t>“prevention is better than cure”</a:t>
            </a:r>
          </a:p>
          <a:p>
            <a:pPr>
              <a:buFont typeface="Wingdings" pitchFamily="2" charset="2"/>
              <a:buChar char="§"/>
            </a:pPr>
            <a:r>
              <a:rPr lang="en-US" sz="1650" dirty="0" smtClean="0">
                <a:latin typeface="+mj-lt"/>
              </a:rPr>
              <a:t>Coordination among various regulatory authorities, both in-country and across countries, is necessary but may not be sufficient to prevent the negative impact of excessive financial market liberalization</a:t>
            </a:r>
          </a:p>
        </p:txBody>
      </p:sp>
      <p:sp>
        <p:nvSpPr>
          <p:cNvPr id="4" name="Slide Number Placeholder 3"/>
          <p:cNvSpPr>
            <a:spLocks noGrp="1"/>
          </p:cNvSpPr>
          <p:nvPr>
            <p:ph type="sldNum" sz="quarter" idx="12"/>
          </p:nvPr>
        </p:nvSpPr>
        <p:spPr/>
        <p:txBody>
          <a:bodyPr/>
          <a:lstStyle/>
          <a:p>
            <a:pPr>
              <a:defRPr/>
            </a:pPr>
            <a:fld id="{AD8FB712-3FFF-456F-8F14-241CEDEAD547}" type="slidenum">
              <a:rPr lang="zh-TW" altLang="en-US" smtClean="0"/>
              <a:pPr>
                <a:defRPr/>
              </a:pPr>
              <a:t>20</a:t>
            </a:fld>
            <a:endParaRPr lang="en-US" altLang="zh-TW" dirty="0"/>
          </a:p>
        </p:txBody>
      </p:sp>
      <p:sp>
        <p:nvSpPr>
          <p:cNvPr id="5" name="Footer Placeholder 4"/>
          <p:cNvSpPr>
            <a:spLocks noGrp="1"/>
          </p:cNvSpPr>
          <p:nvPr>
            <p:ph type="ftr" sz="quarter" idx="11"/>
          </p:nvPr>
        </p:nvSpPr>
        <p:spPr>
          <a:xfrm>
            <a:off x="2590800" y="6381750"/>
            <a:ext cx="4495800" cy="247650"/>
          </a:xfrm>
        </p:spPr>
        <p:txBody>
          <a:bodyPr/>
          <a:lstStyle/>
          <a:p>
            <a:pPr>
              <a:defRPr/>
            </a:pPr>
            <a:r>
              <a:rPr lang="en-US" altLang="zh-TW" i="1" dirty="0" smtClean="0"/>
              <a:t>This does not represent the views of the UN or its member states. Not to be quoted or reproduced without the permission of the presenter</a:t>
            </a:r>
            <a:endParaRPr lang="en-US" altLang="zh-TW" i="1" dirty="0"/>
          </a:p>
        </p:txBody>
      </p:sp>
    </p:spTree>
    <p:extLst>
      <p:ext uri="{BB962C8B-B14F-4D97-AF65-F5344CB8AC3E}">
        <p14:creationId xmlns:p14="http://schemas.microsoft.com/office/powerpoint/2010/main" val="13247899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latin typeface="+mj-lt"/>
              </a:rPr>
              <a:t>Rethinking Financial Market Liberalization: Points to Ponder</a:t>
            </a:r>
            <a:endParaRPr lang="en-US" sz="2800" b="1" dirty="0">
              <a:latin typeface="+mj-lt"/>
            </a:endParaRPr>
          </a:p>
        </p:txBody>
      </p:sp>
      <p:sp>
        <p:nvSpPr>
          <p:cNvPr id="3" name="Content Placeholder 2"/>
          <p:cNvSpPr>
            <a:spLocks noGrp="1"/>
          </p:cNvSpPr>
          <p:nvPr>
            <p:ph idx="1"/>
          </p:nvPr>
        </p:nvSpPr>
        <p:spPr>
          <a:xfrm>
            <a:off x="609600" y="2286000"/>
            <a:ext cx="8229600" cy="3886200"/>
          </a:xfrm>
        </p:spPr>
        <p:txBody>
          <a:bodyPr/>
          <a:lstStyle/>
          <a:p>
            <a:pPr>
              <a:buFont typeface="Wingdings" pitchFamily="2" charset="2"/>
              <a:buChar char="§"/>
            </a:pPr>
            <a:r>
              <a:rPr lang="en-US" sz="2000" dirty="0" smtClean="0">
                <a:latin typeface="+mj-lt"/>
              </a:rPr>
              <a:t>Is financial market liberalization reversible?</a:t>
            </a:r>
          </a:p>
          <a:p>
            <a:pPr>
              <a:buFont typeface="Wingdings" pitchFamily="2" charset="2"/>
              <a:buChar char="§"/>
            </a:pPr>
            <a:r>
              <a:rPr lang="en-US" sz="2000" dirty="0" smtClean="0">
                <a:latin typeface="+mj-lt"/>
              </a:rPr>
              <a:t>Can developing countries pursue a stable path of growth and economic development without revisiting some of the aspects of financial market liberalization?</a:t>
            </a:r>
          </a:p>
          <a:p>
            <a:pPr>
              <a:buFont typeface="Wingdings" pitchFamily="2" charset="2"/>
              <a:buChar char="§"/>
            </a:pPr>
            <a:r>
              <a:rPr lang="en-US" sz="2000" dirty="0" smtClean="0">
                <a:latin typeface="+mj-lt"/>
              </a:rPr>
              <a:t>Are development banks – as in Brazil and India - sufficient to mitigate the adverse impacts of financial market liberalization and channel credit to productive sectors of the economy?</a:t>
            </a:r>
          </a:p>
          <a:p>
            <a:pPr>
              <a:buFont typeface="Wingdings" pitchFamily="2" charset="2"/>
              <a:buChar char="§"/>
            </a:pPr>
            <a:r>
              <a:rPr lang="en-US" sz="2000" dirty="0" smtClean="0">
                <a:latin typeface="+mj-lt"/>
              </a:rPr>
              <a:t>What are the minimum levels of financial market controls and regulations developing countries need to </a:t>
            </a:r>
            <a:r>
              <a:rPr lang="en-US" sz="2000" dirty="0" smtClean="0">
                <a:latin typeface="+mj-lt"/>
              </a:rPr>
              <a:t>consider </a:t>
            </a:r>
            <a:r>
              <a:rPr lang="en-US" sz="2000" dirty="0" smtClean="0">
                <a:latin typeface="+mj-lt"/>
              </a:rPr>
              <a:t>to ease financing constraints, channel credit to productive </a:t>
            </a:r>
            <a:r>
              <a:rPr lang="en-US" sz="2000" dirty="0" smtClean="0">
                <a:latin typeface="+mj-lt"/>
              </a:rPr>
              <a:t>sectors, ensure financial stability </a:t>
            </a:r>
            <a:r>
              <a:rPr lang="en-US" sz="2000" dirty="0" smtClean="0">
                <a:latin typeface="+mj-lt"/>
              </a:rPr>
              <a:t>and promote broad-based and stable economic growth?</a:t>
            </a:r>
          </a:p>
          <a:p>
            <a:pPr>
              <a:buFont typeface="Wingdings" pitchFamily="2" charset="2"/>
              <a:buChar char="§"/>
            </a:pPr>
            <a:endParaRPr lang="en-US" dirty="0" smtClean="0"/>
          </a:p>
          <a:p>
            <a:pPr marL="0" indent="0">
              <a:buNone/>
            </a:pPr>
            <a:endParaRPr lang="en-US" dirty="0"/>
          </a:p>
        </p:txBody>
      </p:sp>
      <p:sp>
        <p:nvSpPr>
          <p:cNvPr id="4" name="Footer Placeholder 3"/>
          <p:cNvSpPr>
            <a:spLocks noGrp="1"/>
          </p:cNvSpPr>
          <p:nvPr>
            <p:ph type="ftr" sz="quarter" idx="11"/>
          </p:nvPr>
        </p:nvSpPr>
        <p:spPr>
          <a:xfrm>
            <a:off x="1905000" y="6248400"/>
            <a:ext cx="5486400" cy="476250"/>
          </a:xfrm>
        </p:spPr>
        <p:txBody>
          <a:bodyPr/>
          <a:lstStyle/>
          <a:p>
            <a:pPr>
              <a:defRPr/>
            </a:pPr>
            <a:r>
              <a:rPr lang="en-US" altLang="zh-TW" dirty="0" smtClean="0"/>
              <a:t>This does not represent the views of the UN or its member states. Not to be quoted or reproduced without the permission of the presenter</a:t>
            </a:r>
            <a:endParaRPr lang="en-US" altLang="zh-TW" dirty="0"/>
          </a:p>
        </p:txBody>
      </p:sp>
      <p:sp>
        <p:nvSpPr>
          <p:cNvPr id="5" name="Slide Number Placeholder 4"/>
          <p:cNvSpPr>
            <a:spLocks noGrp="1"/>
          </p:cNvSpPr>
          <p:nvPr>
            <p:ph type="sldNum" sz="quarter" idx="12"/>
          </p:nvPr>
        </p:nvSpPr>
        <p:spPr/>
        <p:txBody>
          <a:bodyPr/>
          <a:lstStyle/>
          <a:p>
            <a:pPr>
              <a:defRPr/>
            </a:pPr>
            <a:fld id="{AD8FB712-3FFF-456F-8F14-241CEDEAD547}" type="slidenum">
              <a:rPr lang="zh-TW" altLang="en-US" smtClean="0"/>
              <a:pPr>
                <a:defRPr/>
              </a:pPr>
              <a:t>21</a:t>
            </a:fld>
            <a:endParaRPr lang="en-US" altLang="zh-TW" dirty="0"/>
          </a:p>
        </p:txBody>
      </p:sp>
    </p:spTree>
    <p:extLst>
      <p:ext uri="{BB962C8B-B14F-4D97-AF65-F5344CB8AC3E}">
        <p14:creationId xmlns:p14="http://schemas.microsoft.com/office/powerpoint/2010/main" val="4415601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066800"/>
          </a:xfrm>
        </p:spPr>
        <p:txBody>
          <a:bodyPr/>
          <a:lstStyle/>
          <a:p>
            <a:r>
              <a:rPr lang="en-US" sz="2800" b="1" dirty="0" smtClean="0">
                <a:latin typeface="+mn-lt"/>
              </a:rPr>
              <a:t>Measuring Financial Market Liberalization</a:t>
            </a:r>
            <a:endParaRPr lang="en-US" sz="2800" b="1" dirty="0">
              <a:latin typeface="+mn-lt"/>
            </a:endParaRPr>
          </a:p>
        </p:txBody>
      </p:sp>
      <p:sp>
        <p:nvSpPr>
          <p:cNvPr id="4" name="Slide Number Placeholder 3"/>
          <p:cNvSpPr>
            <a:spLocks noGrp="1"/>
          </p:cNvSpPr>
          <p:nvPr>
            <p:ph type="sldNum" sz="quarter" idx="12"/>
          </p:nvPr>
        </p:nvSpPr>
        <p:spPr/>
        <p:txBody>
          <a:bodyPr/>
          <a:lstStyle/>
          <a:p>
            <a:pPr>
              <a:defRPr/>
            </a:pPr>
            <a:fld id="{AD8FB712-3FFF-456F-8F14-241CEDEAD547}" type="slidenum">
              <a:rPr lang="zh-TW" altLang="en-US" smtClean="0"/>
              <a:pPr>
                <a:defRPr/>
              </a:pPr>
              <a:t>3</a:t>
            </a:fld>
            <a:endParaRPr lang="en-US" altLang="zh-TW"/>
          </a:p>
        </p:txBody>
      </p:sp>
      <p:sp>
        <p:nvSpPr>
          <p:cNvPr id="5" name="Footer Placeholder 4"/>
          <p:cNvSpPr>
            <a:spLocks noGrp="1"/>
          </p:cNvSpPr>
          <p:nvPr>
            <p:ph type="ftr" sz="quarter" idx="11"/>
          </p:nvPr>
        </p:nvSpPr>
        <p:spPr>
          <a:xfrm>
            <a:off x="2408908" y="6381750"/>
            <a:ext cx="4495800" cy="476250"/>
          </a:xfrm>
        </p:spPr>
        <p:txBody>
          <a:bodyPr/>
          <a:lstStyle/>
          <a:p>
            <a:pPr>
              <a:defRPr/>
            </a:pPr>
            <a:r>
              <a:rPr lang="en-US" altLang="zh-TW" i="1" smtClean="0"/>
              <a:t>This does not represent the views of the UN or its member states. Not to be quoted or reproduced without the permission of the presenter</a:t>
            </a:r>
            <a:endParaRPr lang="en-US" altLang="zh-TW" i="1" dirty="0"/>
          </a:p>
        </p:txBody>
      </p:sp>
      <p:sp>
        <p:nvSpPr>
          <p:cNvPr id="7" name="Content Placeholder 6"/>
          <p:cNvSpPr>
            <a:spLocks noGrp="1"/>
          </p:cNvSpPr>
          <p:nvPr>
            <p:ph idx="1"/>
          </p:nvPr>
        </p:nvSpPr>
        <p:spPr>
          <a:xfrm>
            <a:off x="685800" y="1828800"/>
            <a:ext cx="8153400" cy="4419600"/>
          </a:xfrm>
        </p:spPr>
        <p:txBody>
          <a:bodyPr/>
          <a:lstStyle/>
          <a:p>
            <a:pPr>
              <a:buFont typeface="Wingdings" pitchFamily="2" charset="2"/>
              <a:buChar char="§"/>
            </a:pPr>
            <a:r>
              <a:rPr lang="en-US" sz="1600" dirty="0" smtClean="0">
                <a:latin typeface="+mj-lt"/>
              </a:rPr>
              <a:t>An IMF staff paper (Tressel </a:t>
            </a:r>
            <a:r>
              <a:rPr lang="en-US" sz="1600" i="1" dirty="0" smtClean="0">
                <a:latin typeface="+mj-lt"/>
              </a:rPr>
              <a:t>et al</a:t>
            </a:r>
            <a:r>
              <a:rPr lang="en-US" sz="1600" dirty="0" smtClean="0">
                <a:latin typeface="+mj-lt"/>
              </a:rPr>
              <a:t>, 2008) develops a comprehensive cross country database on financial market liberalization, covering 91 countries for 1973-2005 </a:t>
            </a:r>
          </a:p>
          <a:p>
            <a:pPr>
              <a:buFont typeface="Wingdings" pitchFamily="2" charset="2"/>
              <a:buChar char="§"/>
            </a:pPr>
            <a:r>
              <a:rPr lang="en-US" sz="1600" dirty="0" smtClean="0">
                <a:latin typeface="+mj-lt"/>
              </a:rPr>
              <a:t>A composite financial market liberalization index, prepared by Tressel </a:t>
            </a:r>
            <a:r>
              <a:rPr lang="en-US" sz="1600" i="1" dirty="0" smtClean="0">
                <a:latin typeface="+mj-lt"/>
              </a:rPr>
              <a:t>et al</a:t>
            </a:r>
            <a:r>
              <a:rPr lang="en-US" sz="1600" dirty="0" smtClean="0">
                <a:latin typeface="+mj-lt"/>
              </a:rPr>
              <a:t>, takes a higher value (between 0 and 1) if banks face:</a:t>
            </a:r>
          </a:p>
          <a:p>
            <a:pPr lvl="1"/>
            <a:r>
              <a:rPr lang="en-US" sz="1600" dirty="0" smtClean="0">
                <a:latin typeface="+mj-lt"/>
              </a:rPr>
              <a:t>Less stringent reserve requirements</a:t>
            </a:r>
          </a:p>
          <a:p>
            <a:pPr lvl="1"/>
            <a:r>
              <a:rPr lang="en-US" sz="1600" dirty="0" smtClean="0">
                <a:latin typeface="+mj-lt"/>
              </a:rPr>
              <a:t>Less/No directed credit </a:t>
            </a:r>
          </a:p>
          <a:p>
            <a:pPr lvl="1"/>
            <a:r>
              <a:rPr lang="en-US" sz="1600" dirty="0" smtClean="0">
                <a:latin typeface="+mj-lt"/>
              </a:rPr>
              <a:t>Less/No subsidized credit</a:t>
            </a:r>
          </a:p>
          <a:p>
            <a:pPr lvl="1"/>
            <a:r>
              <a:rPr lang="en-US" sz="1600" dirty="0" smtClean="0">
                <a:latin typeface="+mj-lt"/>
              </a:rPr>
              <a:t>Less/No credit ceiling</a:t>
            </a:r>
          </a:p>
          <a:p>
            <a:pPr lvl="1"/>
            <a:r>
              <a:rPr lang="en-US" sz="1600" dirty="0" smtClean="0">
                <a:latin typeface="+mj-lt"/>
              </a:rPr>
              <a:t>Less/No interest rate controls</a:t>
            </a:r>
          </a:p>
          <a:p>
            <a:pPr lvl="1"/>
            <a:r>
              <a:rPr lang="en-US" sz="1600" dirty="0" smtClean="0">
                <a:latin typeface="+mj-lt"/>
              </a:rPr>
              <a:t>No or limited entry barriers for domestic and foreign banks</a:t>
            </a:r>
          </a:p>
          <a:p>
            <a:pPr lvl="1"/>
            <a:r>
              <a:rPr lang="en-US" sz="1600" dirty="0" smtClean="0">
                <a:latin typeface="+mj-lt"/>
              </a:rPr>
              <a:t>Privatization of the banking sector</a:t>
            </a:r>
          </a:p>
          <a:p>
            <a:pPr lvl="1"/>
            <a:r>
              <a:rPr lang="en-US" sz="1600" dirty="0" smtClean="0">
                <a:latin typeface="+mj-lt"/>
              </a:rPr>
              <a:t>Less/no restrictions on </a:t>
            </a:r>
            <a:r>
              <a:rPr lang="en-US" sz="1600" dirty="0" smtClean="0">
                <a:latin typeface="+mj-lt"/>
              </a:rPr>
              <a:t>cross-border/foreign currency </a:t>
            </a:r>
            <a:r>
              <a:rPr lang="en-US" sz="1600" dirty="0" smtClean="0">
                <a:latin typeface="+mj-lt"/>
              </a:rPr>
              <a:t>borrowing</a:t>
            </a:r>
          </a:p>
          <a:p>
            <a:pPr lvl="1"/>
            <a:r>
              <a:rPr lang="en-US" sz="1600" dirty="0" smtClean="0">
                <a:latin typeface="+mj-lt"/>
              </a:rPr>
              <a:t>No restrictions on banks to engage in security/equity market operations</a:t>
            </a:r>
          </a:p>
          <a:p>
            <a:pPr>
              <a:spcBef>
                <a:spcPts val="0"/>
              </a:spcBef>
              <a:buFont typeface="Wingdings" pitchFamily="2" charset="2"/>
              <a:buChar char="§"/>
            </a:pPr>
            <a:r>
              <a:rPr lang="en-US" sz="1600" dirty="0" smtClean="0">
                <a:latin typeface="+mj-lt"/>
              </a:rPr>
              <a:t>Our econometric analysis with data on 87 developing countries uses this FML index as a key explanatory variable to assess its impact on financial development, growth and volatility</a:t>
            </a:r>
            <a:endParaRPr lang="en-US" sz="1600" dirty="0">
              <a:latin typeface="+mj-lt"/>
            </a:endParaRPr>
          </a:p>
          <a:p>
            <a:pPr marL="0" indent="0">
              <a:spcBef>
                <a:spcPts val="0"/>
              </a:spcBef>
              <a:buNone/>
            </a:pPr>
            <a:endParaRPr lang="en-US" sz="1600" dirty="0"/>
          </a:p>
        </p:txBody>
      </p:sp>
    </p:spTree>
    <p:extLst>
      <p:ext uri="{BB962C8B-B14F-4D97-AF65-F5344CB8AC3E}">
        <p14:creationId xmlns:p14="http://schemas.microsoft.com/office/powerpoint/2010/main" val="23959120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143000"/>
            <a:ext cx="8229600" cy="1143000"/>
          </a:xfrm>
        </p:spPr>
        <p:txBody>
          <a:bodyPr/>
          <a:lstStyle/>
          <a:p>
            <a:r>
              <a:rPr lang="en-US" sz="2200" b="1" dirty="0">
                <a:latin typeface="+mn-lt"/>
              </a:rPr>
              <a:t>Pace and Sequence of </a:t>
            </a:r>
            <a:r>
              <a:rPr lang="en-US" sz="2200" b="1" dirty="0" smtClean="0">
                <a:latin typeface="+mn-lt"/>
              </a:rPr>
              <a:t>Financial and Capital Liberalization – Contrast </a:t>
            </a:r>
            <a:r>
              <a:rPr lang="en-US" sz="2200" b="1" dirty="0">
                <a:latin typeface="+mn-lt"/>
              </a:rPr>
              <a:t>between </a:t>
            </a:r>
            <a:r>
              <a:rPr lang="en-US" sz="2200" b="1" dirty="0" smtClean="0">
                <a:latin typeface="+mn-lt"/>
              </a:rPr>
              <a:t>Developed </a:t>
            </a:r>
            <a:r>
              <a:rPr lang="en-US" sz="2200" b="1" dirty="0">
                <a:latin typeface="+mn-lt"/>
              </a:rPr>
              <a:t>and </a:t>
            </a:r>
            <a:r>
              <a:rPr lang="en-US" sz="2200" b="1" dirty="0" smtClean="0">
                <a:latin typeface="+mn-lt"/>
              </a:rPr>
              <a:t>Developing Countries</a:t>
            </a:r>
            <a:endParaRPr lang="en-US" sz="2200" b="1" dirty="0">
              <a:latin typeface="+mn-lt"/>
            </a:endParaRPr>
          </a:p>
        </p:txBody>
      </p:sp>
      <p:sp>
        <p:nvSpPr>
          <p:cNvPr id="4" name="Slide Number Placeholder 3"/>
          <p:cNvSpPr>
            <a:spLocks noGrp="1"/>
          </p:cNvSpPr>
          <p:nvPr>
            <p:ph type="sldNum" sz="quarter" idx="12"/>
          </p:nvPr>
        </p:nvSpPr>
        <p:spPr/>
        <p:txBody>
          <a:bodyPr/>
          <a:lstStyle/>
          <a:p>
            <a:pPr>
              <a:defRPr/>
            </a:pPr>
            <a:fld id="{AD8FB712-3FFF-456F-8F14-241CEDEAD547}" type="slidenum">
              <a:rPr lang="zh-TW" altLang="en-US" smtClean="0"/>
              <a:pPr>
                <a:defRPr/>
              </a:pPr>
              <a:t>4</a:t>
            </a:fld>
            <a:endParaRPr lang="en-US" altLang="zh-TW"/>
          </a:p>
        </p:txBody>
      </p:sp>
      <p:sp>
        <p:nvSpPr>
          <p:cNvPr id="5" name="Footer Placeholder 4"/>
          <p:cNvSpPr>
            <a:spLocks noGrp="1"/>
          </p:cNvSpPr>
          <p:nvPr>
            <p:ph type="ftr" sz="quarter" idx="11"/>
          </p:nvPr>
        </p:nvSpPr>
        <p:spPr>
          <a:xfrm>
            <a:off x="2667000" y="6400800"/>
            <a:ext cx="4191000" cy="307975"/>
          </a:xfrm>
        </p:spPr>
        <p:txBody>
          <a:bodyPr/>
          <a:lstStyle/>
          <a:p>
            <a:pPr>
              <a:defRPr/>
            </a:pPr>
            <a:r>
              <a:rPr lang="en-US" altLang="zh-TW" i="1" dirty="0" smtClean="0"/>
              <a:t>This does not represent the views of the UN or its member states. Not to be quoted or reproduced without the permission of the presenter</a:t>
            </a:r>
            <a:endParaRPr lang="en-US" altLang="zh-TW" i="1" dirty="0"/>
          </a:p>
        </p:txBody>
      </p:sp>
      <p:pic>
        <p:nvPicPr>
          <p:cNvPr id="7" name="Content Placeholder 3"/>
          <p:cNvPicPr>
            <a:picLocks noGrp="1" noChangeAspect="1"/>
          </p:cNvPicPr>
          <p:nvPr>
            <p:ph idx="1"/>
          </p:nvPr>
        </p:nvPicPr>
        <p:blipFill>
          <a:blip r:embed="rId2"/>
          <a:srcRect/>
          <a:stretch>
            <a:fillRect/>
          </a:stretch>
        </p:blipFill>
        <p:spPr bwMode="auto">
          <a:xfrm>
            <a:off x="533400" y="2362204"/>
            <a:ext cx="3886200" cy="3885808"/>
          </a:xfrm>
          <a:prstGeom prst="rect">
            <a:avLst/>
          </a:prstGeom>
          <a:noFill/>
          <a:ln w="9525">
            <a:noFill/>
            <a:miter lim="800000"/>
            <a:headEnd/>
            <a:tailEnd/>
          </a:ln>
        </p:spPr>
      </p:pic>
      <p:pic>
        <p:nvPicPr>
          <p:cNvPr id="8" name="Picture 2"/>
          <p:cNvPicPr>
            <a:picLocks noChangeAspect="1" noChangeArrowheads="1"/>
          </p:cNvPicPr>
          <p:nvPr/>
        </p:nvPicPr>
        <p:blipFill>
          <a:blip r:embed="rId3"/>
          <a:srcRect/>
          <a:stretch>
            <a:fillRect/>
          </a:stretch>
        </p:blipFill>
        <p:spPr bwMode="auto">
          <a:xfrm>
            <a:off x="4648200" y="2362200"/>
            <a:ext cx="3886200" cy="3885812"/>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17122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066800"/>
            <a:ext cx="8229600" cy="914400"/>
          </a:xfrm>
        </p:spPr>
        <p:txBody>
          <a:bodyPr/>
          <a:lstStyle/>
          <a:p>
            <a:r>
              <a:rPr lang="en-US" sz="3200" b="1" dirty="0" smtClean="0">
                <a:latin typeface="+mn-lt"/>
              </a:rPr>
              <a:t>Financial Market Liberalization Meant…</a:t>
            </a:r>
            <a:endParaRPr lang="en-US" sz="3200" b="1" dirty="0">
              <a:latin typeface="+mn-lt"/>
            </a:endParaRPr>
          </a:p>
        </p:txBody>
      </p:sp>
      <p:sp>
        <p:nvSpPr>
          <p:cNvPr id="3" name="Content Placeholder 2"/>
          <p:cNvSpPr>
            <a:spLocks noGrp="1"/>
          </p:cNvSpPr>
          <p:nvPr>
            <p:ph idx="1"/>
          </p:nvPr>
        </p:nvSpPr>
        <p:spPr>
          <a:xfrm>
            <a:off x="609600" y="2667000"/>
            <a:ext cx="8077200" cy="3154363"/>
          </a:xfrm>
        </p:spPr>
        <p:txBody>
          <a:bodyPr/>
          <a:lstStyle/>
          <a:p>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AD8FB712-3FFF-456F-8F14-241CEDEAD547}" type="slidenum">
              <a:rPr lang="zh-TW" altLang="en-US" smtClean="0"/>
              <a:pPr>
                <a:defRPr/>
              </a:pPr>
              <a:t>5</a:t>
            </a:fld>
            <a:endParaRPr lang="en-US" altLang="zh-TW" dirty="0"/>
          </a:p>
        </p:txBody>
      </p:sp>
      <p:sp>
        <p:nvSpPr>
          <p:cNvPr id="5" name="Footer Placeholder 4"/>
          <p:cNvSpPr>
            <a:spLocks noGrp="1"/>
          </p:cNvSpPr>
          <p:nvPr>
            <p:ph type="ftr" sz="quarter" idx="11"/>
          </p:nvPr>
        </p:nvSpPr>
        <p:spPr>
          <a:xfrm>
            <a:off x="2958892" y="6400800"/>
            <a:ext cx="4267200" cy="231775"/>
          </a:xfrm>
        </p:spPr>
        <p:txBody>
          <a:bodyPr/>
          <a:lstStyle/>
          <a:p>
            <a:pPr>
              <a:defRPr/>
            </a:pPr>
            <a:r>
              <a:rPr lang="en-US" altLang="zh-TW" i="1" smtClean="0"/>
              <a:t>This does not represent the views of the UN or its member states. Not to be quoted or reproduced without the permission of the presenter</a:t>
            </a:r>
            <a:endParaRPr lang="en-US" altLang="zh-TW" i="1" dirty="0"/>
          </a:p>
        </p:txBody>
      </p:sp>
      <p:sp>
        <p:nvSpPr>
          <p:cNvPr id="8" name="Content Placeholder 2"/>
          <p:cNvSpPr txBox="1">
            <a:spLocks/>
          </p:cNvSpPr>
          <p:nvPr/>
        </p:nvSpPr>
        <p:spPr bwMode="auto">
          <a:xfrm>
            <a:off x="480060" y="1905000"/>
            <a:ext cx="828294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3200">
                <a:solidFill>
                  <a:schemeClr val="tx1"/>
                </a:solidFill>
                <a:latin typeface="Garamond" pitchFamily="18" charset="0"/>
                <a:ea typeface="+mn-ea"/>
                <a:cs typeface="+mn-cs"/>
              </a:defRPr>
            </a:lvl1pPr>
            <a:lvl2pPr marL="742950" indent="-285750" algn="l" rtl="0" eaLnBrk="0" fontAlgn="base" hangingPunct="0">
              <a:spcBef>
                <a:spcPct val="20000"/>
              </a:spcBef>
              <a:spcAft>
                <a:spcPct val="0"/>
              </a:spcAft>
              <a:buChar char="–"/>
              <a:defRPr sz="2800">
                <a:solidFill>
                  <a:schemeClr val="tx1"/>
                </a:solidFill>
                <a:latin typeface="Garamond" pitchFamily="18" charset="0"/>
              </a:defRPr>
            </a:lvl2pPr>
            <a:lvl3pPr marL="1143000" indent="-228600" algn="l" rtl="0" eaLnBrk="0" fontAlgn="base" hangingPunct="0">
              <a:spcBef>
                <a:spcPct val="20000"/>
              </a:spcBef>
              <a:spcAft>
                <a:spcPct val="0"/>
              </a:spcAft>
              <a:buChar char="•"/>
              <a:defRPr sz="2400">
                <a:solidFill>
                  <a:schemeClr val="tx1"/>
                </a:solidFill>
                <a:latin typeface="Garamond" pitchFamily="18" charset="0"/>
              </a:defRPr>
            </a:lvl3pPr>
            <a:lvl4pPr marL="1600200" indent="-228600" algn="l" rtl="0" eaLnBrk="0" fontAlgn="base" hangingPunct="0">
              <a:spcBef>
                <a:spcPct val="20000"/>
              </a:spcBef>
              <a:spcAft>
                <a:spcPct val="0"/>
              </a:spcAft>
              <a:buChar char="–"/>
              <a:defRPr sz="2000">
                <a:solidFill>
                  <a:schemeClr val="tx1"/>
                </a:solidFill>
                <a:latin typeface="Garamond" pitchFamily="18" charset="0"/>
              </a:defRPr>
            </a:lvl4pPr>
            <a:lvl5pPr marL="2057400" indent="-228600" algn="l" rtl="0" eaLnBrk="0" fontAlgn="base" hangingPunct="0">
              <a:spcBef>
                <a:spcPct val="20000"/>
              </a:spcBef>
              <a:spcAft>
                <a:spcPct val="0"/>
              </a:spcAft>
              <a:buChar char="»"/>
              <a:defRPr sz="2000">
                <a:solidFill>
                  <a:schemeClr val="tx1"/>
                </a:solidFill>
                <a:latin typeface="Garamond" pitchFamily="18"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 typeface="Wingdings" pitchFamily="2" charset="2"/>
              <a:buChar char="§"/>
            </a:pPr>
            <a:r>
              <a:rPr lang="en-US" sz="1600" dirty="0" smtClean="0">
                <a:latin typeface="+mj-lt"/>
              </a:rPr>
              <a:t>In absence of credit ceilings and targets, banks can create boom and bust in lending cycles and have excessive concentration in certain sectors:</a:t>
            </a:r>
          </a:p>
          <a:p>
            <a:pPr lvl="1">
              <a:buFont typeface="Wingdings" pitchFamily="2" charset="2"/>
              <a:buChar char="§"/>
            </a:pPr>
            <a:r>
              <a:rPr lang="en-US" sz="1600" dirty="0" smtClean="0">
                <a:latin typeface="+mj-lt"/>
              </a:rPr>
              <a:t>Increasing share of housing loans, leading to asset price bubbles. </a:t>
            </a:r>
          </a:p>
          <a:p>
            <a:pPr lvl="1">
              <a:buFont typeface="Wingdings" pitchFamily="2" charset="2"/>
              <a:buChar char="§"/>
            </a:pPr>
            <a:r>
              <a:rPr lang="en-US" sz="1600" dirty="0" smtClean="0">
                <a:latin typeface="+mj-lt"/>
              </a:rPr>
              <a:t>Household </a:t>
            </a:r>
            <a:r>
              <a:rPr lang="en-US" sz="1600" dirty="0">
                <a:latin typeface="+mj-lt"/>
              </a:rPr>
              <a:t>and consumer loans in many SSA countries account for as much as 40-60% of total </a:t>
            </a:r>
            <a:r>
              <a:rPr lang="en-US" sz="1600" dirty="0" smtClean="0">
                <a:latin typeface="+mj-lt"/>
              </a:rPr>
              <a:t>bank loans - household </a:t>
            </a:r>
            <a:r>
              <a:rPr lang="en-US" sz="1600" dirty="0">
                <a:latin typeface="+mj-lt"/>
              </a:rPr>
              <a:t>loans typically accounted for less than 20% of total bank </a:t>
            </a:r>
            <a:r>
              <a:rPr lang="en-US" sz="1600" dirty="0" smtClean="0">
                <a:latin typeface="+mj-lt"/>
              </a:rPr>
              <a:t>loans during boom </a:t>
            </a:r>
            <a:r>
              <a:rPr lang="en-US" sz="1600" dirty="0">
                <a:latin typeface="+mj-lt"/>
              </a:rPr>
              <a:t>years in </a:t>
            </a:r>
            <a:r>
              <a:rPr lang="en-US" sz="1600" dirty="0" smtClean="0">
                <a:latin typeface="+mj-lt"/>
              </a:rPr>
              <a:t>East </a:t>
            </a:r>
            <a:r>
              <a:rPr lang="en-US" sz="1600" dirty="0">
                <a:latin typeface="+mj-lt"/>
              </a:rPr>
              <a:t>Asian </a:t>
            </a:r>
            <a:r>
              <a:rPr lang="en-US" sz="1600" dirty="0" smtClean="0">
                <a:latin typeface="+mj-lt"/>
              </a:rPr>
              <a:t>economies</a:t>
            </a:r>
            <a:endParaRPr lang="en-US" sz="1600" dirty="0">
              <a:latin typeface="+mj-lt"/>
            </a:endParaRPr>
          </a:p>
          <a:p>
            <a:pPr lvl="1">
              <a:buFont typeface="Wingdings" pitchFamily="2" charset="2"/>
              <a:buChar char="§"/>
            </a:pPr>
            <a:r>
              <a:rPr lang="en-US" sz="1600" dirty="0" smtClean="0">
                <a:latin typeface="+mj-lt"/>
              </a:rPr>
              <a:t>Consumer loans crowding </a:t>
            </a:r>
            <a:r>
              <a:rPr lang="en-US" sz="1600" dirty="0">
                <a:latin typeface="+mj-lt"/>
              </a:rPr>
              <a:t>out business loans, especially loans to </a:t>
            </a:r>
            <a:r>
              <a:rPr lang="en-US" sz="1600" dirty="0" smtClean="0">
                <a:latin typeface="+mj-lt"/>
              </a:rPr>
              <a:t>SMEs</a:t>
            </a:r>
          </a:p>
          <a:p>
            <a:pPr lvl="1">
              <a:buFont typeface="Wingdings" pitchFamily="2" charset="2"/>
              <a:buChar char="§"/>
            </a:pPr>
            <a:r>
              <a:rPr lang="en-US" sz="1600" dirty="0" smtClean="0">
                <a:latin typeface="+mj-lt"/>
              </a:rPr>
              <a:t>Predominance of short-term loans</a:t>
            </a:r>
          </a:p>
          <a:p>
            <a:pPr>
              <a:buFont typeface="Wingdings" pitchFamily="2" charset="2"/>
              <a:buChar char="§"/>
            </a:pPr>
            <a:r>
              <a:rPr lang="en-US" sz="1600" dirty="0" smtClean="0">
                <a:latin typeface="+mj-lt"/>
              </a:rPr>
              <a:t>In absence of directed credit, governments are now unable to promote priority sector lending to promote SME and industrial development</a:t>
            </a:r>
          </a:p>
          <a:p>
            <a:pPr>
              <a:buFont typeface="Wingdings" pitchFamily="2" charset="2"/>
              <a:buChar char="§"/>
            </a:pPr>
            <a:r>
              <a:rPr lang="en-US" sz="1600" dirty="0" smtClean="0">
                <a:latin typeface="+mj-lt"/>
              </a:rPr>
              <a:t>Without geographic diversification requirements, governments can no longer channel credit to under-served regions or communities</a:t>
            </a:r>
          </a:p>
          <a:p>
            <a:pPr lvl="1">
              <a:buFont typeface="Wingdings" pitchFamily="2" charset="2"/>
              <a:buChar char="§"/>
            </a:pPr>
            <a:r>
              <a:rPr lang="en-US" sz="1600" dirty="0" smtClean="0">
                <a:latin typeface="+mj-lt"/>
              </a:rPr>
              <a:t>Continued financial exclusion instead of financial deepening </a:t>
            </a:r>
          </a:p>
          <a:p>
            <a:pPr>
              <a:buFont typeface="Wingdings" pitchFamily="2" charset="2"/>
              <a:buChar char="§"/>
            </a:pPr>
            <a:r>
              <a:rPr lang="en-US" sz="1600" dirty="0" smtClean="0">
                <a:latin typeface="+mj-lt"/>
              </a:rPr>
              <a:t>No barriers to entry means foreign banks can now aggressively compete against domestic banks for retail </a:t>
            </a:r>
            <a:r>
              <a:rPr lang="en-US" sz="1600" dirty="0" smtClean="0">
                <a:latin typeface="+mj-lt"/>
              </a:rPr>
              <a:t>deposits </a:t>
            </a:r>
            <a:endParaRPr lang="en-US" sz="1600" dirty="0" smtClean="0">
              <a:latin typeface="+mj-lt"/>
            </a:endParaRPr>
          </a:p>
          <a:p>
            <a:pPr>
              <a:buFont typeface="Wingdings" pitchFamily="2" charset="2"/>
              <a:buChar char="§"/>
            </a:pPr>
            <a:r>
              <a:rPr lang="en-US" sz="1600" dirty="0" smtClean="0">
                <a:latin typeface="+mj-lt"/>
              </a:rPr>
              <a:t>Universal banking model allowing banks to engage in speculative investments and trading activities</a:t>
            </a:r>
            <a:endParaRPr lang="en-US" sz="1600" dirty="0">
              <a:latin typeface="+mj-lt"/>
            </a:endParaRPr>
          </a:p>
        </p:txBody>
      </p:sp>
    </p:spTree>
    <p:extLst>
      <p:ext uri="{BB962C8B-B14F-4D97-AF65-F5344CB8AC3E}">
        <p14:creationId xmlns:p14="http://schemas.microsoft.com/office/powerpoint/2010/main" val="26940537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914400"/>
            <a:ext cx="7772400" cy="761999"/>
          </a:xfrm>
        </p:spPr>
        <p:txBody>
          <a:bodyPr/>
          <a:lstStyle/>
          <a:p>
            <a:r>
              <a:rPr lang="en-US" sz="2800" b="1" dirty="0" smtClean="0">
                <a:latin typeface="+mj-lt"/>
              </a:rPr>
              <a:t>Has Financial Market Liberalization Led </a:t>
            </a:r>
            <a:br>
              <a:rPr lang="en-US" sz="2800" b="1" dirty="0" smtClean="0">
                <a:latin typeface="+mj-lt"/>
              </a:rPr>
            </a:br>
            <a:r>
              <a:rPr lang="en-US" sz="2800" b="1" dirty="0" smtClean="0">
                <a:latin typeface="+mj-lt"/>
              </a:rPr>
              <a:t>to Financial Development?</a:t>
            </a:r>
            <a:endParaRPr lang="en-US" sz="2800" b="1" dirty="0">
              <a:latin typeface="+mj-lt"/>
            </a:endParaRPr>
          </a:p>
        </p:txBody>
      </p:sp>
      <p:sp>
        <p:nvSpPr>
          <p:cNvPr id="4" name="Slide Number Placeholder 3"/>
          <p:cNvSpPr>
            <a:spLocks noGrp="1"/>
          </p:cNvSpPr>
          <p:nvPr>
            <p:ph type="sldNum" sz="quarter" idx="12"/>
          </p:nvPr>
        </p:nvSpPr>
        <p:spPr/>
        <p:txBody>
          <a:bodyPr/>
          <a:lstStyle/>
          <a:p>
            <a:pPr>
              <a:defRPr/>
            </a:pPr>
            <a:fld id="{6CF35961-92A9-4575-8D33-F6AAE1A4ADA7}" type="slidenum">
              <a:rPr lang="zh-TW" altLang="en-US" smtClean="0"/>
              <a:pPr>
                <a:defRPr/>
              </a:pPr>
              <a:t>6</a:t>
            </a:fld>
            <a:endParaRPr lang="en-US" altLang="zh-TW"/>
          </a:p>
        </p:txBody>
      </p:sp>
      <p:sp>
        <p:nvSpPr>
          <p:cNvPr id="5" name="Footer Placeholder 4"/>
          <p:cNvSpPr>
            <a:spLocks noGrp="1"/>
          </p:cNvSpPr>
          <p:nvPr>
            <p:ph type="ftr" sz="quarter" idx="11"/>
          </p:nvPr>
        </p:nvSpPr>
        <p:spPr>
          <a:xfrm>
            <a:off x="2286000" y="6245225"/>
            <a:ext cx="4876800" cy="476250"/>
          </a:xfrm>
        </p:spPr>
        <p:txBody>
          <a:bodyPr/>
          <a:lstStyle/>
          <a:p>
            <a:pPr>
              <a:defRPr/>
            </a:pPr>
            <a:r>
              <a:rPr lang="en-US" altLang="zh-TW" smtClean="0"/>
              <a:t>This does not represent the views of the UN or its member states. Not to be quoted or reproduced without the permission of the presenter</a:t>
            </a:r>
            <a:endParaRPr lang="en-US" altLang="zh-TW" dirty="0"/>
          </a:p>
        </p:txBody>
      </p:sp>
      <p:sp>
        <p:nvSpPr>
          <p:cNvPr id="6" name="Content Placeholder 2"/>
          <p:cNvSpPr txBox="1">
            <a:spLocks/>
          </p:cNvSpPr>
          <p:nvPr/>
        </p:nvSpPr>
        <p:spPr bwMode="auto">
          <a:xfrm>
            <a:off x="480060" y="1905000"/>
            <a:ext cx="82296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3200">
                <a:solidFill>
                  <a:schemeClr val="tx1"/>
                </a:solidFill>
                <a:latin typeface="Garamond" pitchFamily="18" charset="0"/>
                <a:ea typeface="+mn-ea"/>
                <a:cs typeface="+mn-cs"/>
              </a:defRPr>
            </a:lvl1pPr>
            <a:lvl2pPr marL="742950" indent="-285750" algn="l" rtl="0" eaLnBrk="0" fontAlgn="base" hangingPunct="0">
              <a:spcBef>
                <a:spcPct val="20000"/>
              </a:spcBef>
              <a:spcAft>
                <a:spcPct val="0"/>
              </a:spcAft>
              <a:buChar char="–"/>
              <a:defRPr sz="2800">
                <a:solidFill>
                  <a:schemeClr val="tx1"/>
                </a:solidFill>
                <a:latin typeface="Garamond" pitchFamily="18" charset="0"/>
              </a:defRPr>
            </a:lvl2pPr>
            <a:lvl3pPr marL="1143000" indent="-228600" algn="l" rtl="0" eaLnBrk="0" fontAlgn="base" hangingPunct="0">
              <a:spcBef>
                <a:spcPct val="20000"/>
              </a:spcBef>
              <a:spcAft>
                <a:spcPct val="0"/>
              </a:spcAft>
              <a:buChar char="•"/>
              <a:defRPr sz="2400">
                <a:solidFill>
                  <a:schemeClr val="tx1"/>
                </a:solidFill>
                <a:latin typeface="Garamond" pitchFamily="18" charset="0"/>
              </a:defRPr>
            </a:lvl3pPr>
            <a:lvl4pPr marL="1600200" indent="-228600" algn="l" rtl="0" eaLnBrk="0" fontAlgn="base" hangingPunct="0">
              <a:spcBef>
                <a:spcPct val="20000"/>
              </a:spcBef>
              <a:spcAft>
                <a:spcPct val="0"/>
              </a:spcAft>
              <a:buChar char="–"/>
              <a:defRPr sz="2000">
                <a:solidFill>
                  <a:schemeClr val="tx1"/>
                </a:solidFill>
                <a:latin typeface="Garamond" pitchFamily="18" charset="0"/>
              </a:defRPr>
            </a:lvl4pPr>
            <a:lvl5pPr marL="2057400" indent="-228600" algn="l" rtl="0" eaLnBrk="0" fontAlgn="base" hangingPunct="0">
              <a:spcBef>
                <a:spcPct val="20000"/>
              </a:spcBef>
              <a:spcAft>
                <a:spcPct val="0"/>
              </a:spcAft>
              <a:buChar char="»"/>
              <a:defRPr sz="2000">
                <a:solidFill>
                  <a:schemeClr val="tx1"/>
                </a:solidFill>
                <a:latin typeface="Garamond" pitchFamily="18"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buFont typeface="Wingdings" pitchFamily="2" charset="2"/>
              <a:buChar char="§"/>
            </a:pPr>
            <a:r>
              <a:rPr lang="en-US" sz="1600" dirty="0" smtClean="0">
                <a:latin typeface="+mn-lt"/>
              </a:rPr>
              <a:t>Although there has been a general increase in the availability of credit, financial market liberalization did not reduce the cost of borrowing </a:t>
            </a:r>
          </a:p>
          <a:p>
            <a:pPr lvl="1">
              <a:buFont typeface="Wingdings" pitchFamily="2" charset="2"/>
              <a:buChar char="§"/>
            </a:pPr>
            <a:r>
              <a:rPr lang="en-US" sz="1600" dirty="0" smtClean="0">
                <a:latin typeface="+mn-lt"/>
              </a:rPr>
              <a:t>Small and medium sized enterprises are largely credit constrained </a:t>
            </a:r>
          </a:p>
          <a:p>
            <a:pPr lvl="1">
              <a:buFont typeface="Wingdings" pitchFamily="2" charset="2"/>
              <a:buChar char="§"/>
            </a:pPr>
            <a:r>
              <a:rPr lang="en-US" sz="1600" dirty="0" smtClean="0">
                <a:latin typeface="+mn-lt"/>
              </a:rPr>
              <a:t>Interest rate spreads are high in many developing countries, suggesting that liberalization and increased competition did not necessarily produce the desired competitive outcome</a:t>
            </a:r>
          </a:p>
          <a:p>
            <a:pPr lvl="1">
              <a:buFont typeface="Wingdings" pitchFamily="2" charset="2"/>
              <a:buChar char="§"/>
            </a:pPr>
            <a:r>
              <a:rPr lang="en-US" sz="1600" dirty="0" smtClean="0">
                <a:latin typeface="+mn-lt"/>
              </a:rPr>
              <a:t>Real interest rates are still high in many developing countries</a:t>
            </a:r>
          </a:p>
          <a:p>
            <a:pPr>
              <a:buFont typeface="Wingdings" pitchFamily="2" charset="2"/>
              <a:buChar char="§"/>
            </a:pPr>
            <a:r>
              <a:rPr lang="en-US" sz="1600" dirty="0" smtClean="0">
                <a:latin typeface="+mn-lt"/>
              </a:rPr>
              <a:t>With increased competition from foreign banks, domestic banks are losing their deposit base and are increasingly relying on wholesale funding/non-deposit based funding which is adversely affecting both the cost and availability of </a:t>
            </a:r>
            <a:r>
              <a:rPr lang="en-US" sz="1600" dirty="0" smtClean="0">
                <a:latin typeface="+mn-lt"/>
              </a:rPr>
              <a:t>credit</a:t>
            </a:r>
          </a:p>
          <a:p>
            <a:pPr lvl="1">
              <a:buFont typeface="Wingdings" pitchFamily="2" charset="2"/>
              <a:buChar char="§"/>
            </a:pPr>
            <a:r>
              <a:rPr lang="en-US" sz="1600" dirty="0" smtClean="0">
                <a:latin typeface="+mn-lt"/>
              </a:rPr>
              <a:t>Lower level of private sector credit in SSA countries where foreign banks have robust presence (IMF staff paper, Tressel, 2008)</a:t>
            </a:r>
            <a:endParaRPr lang="en-US" sz="1600" dirty="0" smtClean="0">
              <a:latin typeface="+mn-lt"/>
            </a:endParaRPr>
          </a:p>
          <a:p>
            <a:pPr>
              <a:buFont typeface="Wingdings" pitchFamily="2" charset="2"/>
              <a:buChar char="§"/>
            </a:pPr>
            <a:r>
              <a:rPr lang="en-US" sz="1600" dirty="0" smtClean="0">
                <a:latin typeface="+mn-lt"/>
              </a:rPr>
              <a:t>Bank profits are generally on the rise in majority of developing countries and the financial sector share of value added in GDP is also on the rise</a:t>
            </a:r>
          </a:p>
          <a:p>
            <a:pPr>
              <a:buFont typeface="Wingdings" pitchFamily="2" charset="2"/>
              <a:buChar char="§"/>
            </a:pPr>
            <a:r>
              <a:rPr lang="en-US" sz="1600" dirty="0" smtClean="0">
                <a:latin typeface="+mn-lt"/>
              </a:rPr>
              <a:t>Yet there is little evidence that financial market liberalization has led to financial stability and economic growth</a:t>
            </a:r>
          </a:p>
        </p:txBody>
      </p:sp>
    </p:spTree>
    <p:extLst>
      <p:ext uri="{BB962C8B-B14F-4D97-AF65-F5344CB8AC3E}">
        <p14:creationId xmlns:p14="http://schemas.microsoft.com/office/powerpoint/2010/main" val="9508523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143000"/>
            <a:ext cx="8229600" cy="990600"/>
          </a:xfrm>
        </p:spPr>
        <p:txBody>
          <a:bodyPr/>
          <a:lstStyle/>
          <a:p>
            <a:r>
              <a:rPr lang="en-US" sz="2800" b="1" dirty="0" smtClean="0">
                <a:latin typeface="+mj-lt"/>
              </a:rPr>
              <a:t>No Positive Effect on the Cost of Borrowing…</a:t>
            </a:r>
            <a:endParaRPr lang="en-US" sz="2800" b="1" dirty="0">
              <a:latin typeface="+mj-lt"/>
            </a:endParaRPr>
          </a:p>
        </p:txBody>
      </p:sp>
      <p:sp>
        <p:nvSpPr>
          <p:cNvPr id="4" name="Slide Number Placeholder 3"/>
          <p:cNvSpPr>
            <a:spLocks noGrp="1"/>
          </p:cNvSpPr>
          <p:nvPr>
            <p:ph type="sldNum" sz="quarter" idx="12"/>
          </p:nvPr>
        </p:nvSpPr>
        <p:spPr/>
        <p:txBody>
          <a:bodyPr/>
          <a:lstStyle/>
          <a:p>
            <a:pPr>
              <a:defRPr/>
            </a:pPr>
            <a:fld id="{AD8FB712-3FFF-456F-8F14-241CEDEAD547}" type="slidenum">
              <a:rPr lang="zh-TW" altLang="en-US" smtClean="0"/>
              <a:pPr>
                <a:defRPr/>
              </a:pPr>
              <a:t>7</a:t>
            </a:fld>
            <a:endParaRPr lang="en-US" altLang="zh-TW" dirty="0"/>
          </a:p>
        </p:txBody>
      </p:sp>
      <p:sp>
        <p:nvSpPr>
          <p:cNvPr id="5" name="Footer Placeholder 4"/>
          <p:cNvSpPr>
            <a:spLocks noGrp="1"/>
          </p:cNvSpPr>
          <p:nvPr>
            <p:ph type="ftr" sz="quarter" idx="11"/>
          </p:nvPr>
        </p:nvSpPr>
        <p:spPr>
          <a:xfrm>
            <a:off x="2057400" y="6245225"/>
            <a:ext cx="5029200" cy="231775"/>
          </a:xfrm>
        </p:spPr>
        <p:txBody>
          <a:bodyPr/>
          <a:lstStyle/>
          <a:p>
            <a:pPr>
              <a:defRPr/>
            </a:pPr>
            <a:r>
              <a:rPr lang="en-US" altLang="zh-TW" smtClean="0"/>
              <a:t>This does not represent the views of the UN or its member states. Not to be quoted or reproduced without the permission of the presenter</a:t>
            </a:r>
            <a:endParaRPr lang="en-US" altLang="zh-TW" dirty="0"/>
          </a:p>
        </p:txBody>
      </p:sp>
      <p:sp>
        <p:nvSpPr>
          <p:cNvPr id="3" name="Content Placeholder 2"/>
          <p:cNvSpPr>
            <a:spLocks noGrp="1"/>
          </p:cNvSpPr>
          <p:nvPr>
            <p:ph idx="1"/>
          </p:nvPr>
        </p:nvSpPr>
        <p:spPr>
          <a:xfrm>
            <a:off x="609600" y="2209800"/>
            <a:ext cx="8229600" cy="3611563"/>
          </a:xfrm>
        </p:spPr>
        <p:txBody>
          <a:bodyPr/>
          <a:lstStyle/>
          <a:p>
            <a:pPr marL="0" indent="0">
              <a:buNone/>
            </a:pPr>
            <a:endParaRPr lang="en-US" dirty="0" smtClean="0"/>
          </a:p>
          <a:p>
            <a:endParaRPr lang="en-US" dirty="0"/>
          </a:p>
          <a:p>
            <a:pPr marL="0" indent="0">
              <a:buNone/>
            </a:pP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2286000"/>
            <a:ext cx="35052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24400" y="2328862"/>
            <a:ext cx="3462338" cy="3462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62355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latin typeface="+mj-lt"/>
              </a:rPr>
              <a:t>In Sub-Saharan Africa…</a:t>
            </a:r>
            <a:endParaRPr lang="en-US" sz="2800" b="1" dirty="0">
              <a:latin typeface="+mj-lt"/>
            </a:endParaRPr>
          </a:p>
        </p:txBody>
      </p:sp>
      <p:sp>
        <p:nvSpPr>
          <p:cNvPr id="4" name="Footer Placeholder 3"/>
          <p:cNvSpPr>
            <a:spLocks noGrp="1"/>
          </p:cNvSpPr>
          <p:nvPr>
            <p:ph type="ftr" sz="quarter" idx="11"/>
          </p:nvPr>
        </p:nvSpPr>
        <p:spPr>
          <a:xfrm>
            <a:off x="1752600" y="6245225"/>
            <a:ext cx="5486400" cy="476250"/>
          </a:xfrm>
        </p:spPr>
        <p:txBody>
          <a:bodyPr/>
          <a:lstStyle/>
          <a:p>
            <a:pPr>
              <a:defRPr/>
            </a:pPr>
            <a:r>
              <a:rPr lang="en-US" altLang="zh-TW" dirty="0" smtClean="0"/>
              <a:t>This does not represent the views of the UN or its member states. Not to be quoted or reproduced without the permission of the presenter</a:t>
            </a:r>
            <a:endParaRPr lang="en-US" altLang="zh-TW" dirty="0"/>
          </a:p>
        </p:txBody>
      </p:sp>
      <p:sp>
        <p:nvSpPr>
          <p:cNvPr id="5" name="Slide Number Placeholder 4"/>
          <p:cNvSpPr>
            <a:spLocks noGrp="1"/>
          </p:cNvSpPr>
          <p:nvPr>
            <p:ph type="sldNum" sz="quarter" idx="12"/>
          </p:nvPr>
        </p:nvSpPr>
        <p:spPr/>
        <p:txBody>
          <a:bodyPr/>
          <a:lstStyle/>
          <a:p>
            <a:pPr>
              <a:defRPr/>
            </a:pPr>
            <a:fld id="{AD8FB712-3FFF-456F-8F14-241CEDEAD547}" type="slidenum">
              <a:rPr lang="zh-TW" altLang="en-US" smtClean="0"/>
              <a:pPr>
                <a:defRPr/>
              </a:pPr>
              <a:t>8</a:t>
            </a:fld>
            <a:endParaRPr lang="en-US" altLang="zh-TW"/>
          </a:p>
        </p:txBody>
      </p:sp>
      <p:pic>
        <p:nvPicPr>
          <p:cNvPr id="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209800" y="2057400"/>
            <a:ext cx="4648200" cy="340261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838200" y="5654516"/>
            <a:ext cx="8077200" cy="584775"/>
          </a:xfrm>
          <a:prstGeom prst="rect">
            <a:avLst/>
          </a:prstGeom>
          <a:noFill/>
        </p:spPr>
        <p:txBody>
          <a:bodyPr wrap="square" rtlCol="0">
            <a:spAutoFit/>
          </a:bodyPr>
          <a:lstStyle/>
          <a:p>
            <a:pPr marL="285750" indent="-285750">
              <a:buFont typeface="Wingdings" pitchFamily="2" charset="2"/>
              <a:buChar char="§"/>
            </a:pPr>
            <a:r>
              <a:rPr lang="en-US" sz="1600" dirty="0" smtClean="0">
                <a:latin typeface="+mj-lt"/>
              </a:rPr>
              <a:t>Level of private sector credit is negatively correlated to level of financial market </a:t>
            </a:r>
            <a:r>
              <a:rPr lang="en-US" sz="1600" dirty="0" smtClean="0">
                <a:latin typeface="+mj-lt"/>
              </a:rPr>
              <a:t>liberalization and also to the level of foreign bank presence (Tressel, 2008) </a:t>
            </a:r>
            <a:endParaRPr lang="en-US" sz="1600" dirty="0">
              <a:latin typeface="+mj-lt"/>
            </a:endParaRPr>
          </a:p>
        </p:txBody>
      </p:sp>
    </p:spTree>
    <p:extLst>
      <p:ext uri="{BB962C8B-B14F-4D97-AF65-F5344CB8AC3E}">
        <p14:creationId xmlns:p14="http://schemas.microsoft.com/office/powerpoint/2010/main" val="42765374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981200" y="6172200"/>
            <a:ext cx="5181600" cy="476250"/>
          </a:xfrm>
        </p:spPr>
        <p:txBody>
          <a:bodyPr/>
          <a:lstStyle/>
          <a:p>
            <a:pPr>
              <a:defRPr/>
            </a:pPr>
            <a:r>
              <a:rPr lang="en-US" altLang="zh-TW" dirty="0" smtClean="0"/>
              <a:t>This does not represent the views of the UN or its member states. Not to be quoted or reproduced without the permission of the presenter</a:t>
            </a:r>
            <a:endParaRPr lang="en-US" altLang="zh-TW" dirty="0"/>
          </a:p>
        </p:txBody>
      </p:sp>
      <p:sp>
        <p:nvSpPr>
          <p:cNvPr id="5" name="Slide Number Placeholder 4"/>
          <p:cNvSpPr>
            <a:spLocks noGrp="1"/>
          </p:cNvSpPr>
          <p:nvPr>
            <p:ph type="sldNum" sz="quarter" idx="12"/>
          </p:nvPr>
        </p:nvSpPr>
        <p:spPr/>
        <p:txBody>
          <a:bodyPr/>
          <a:lstStyle/>
          <a:p>
            <a:pPr>
              <a:defRPr/>
            </a:pPr>
            <a:fld id="{AD8FB712-3FFF-456F-8F14-241CEDEAD547}" type="slidenum">
              <a:rPr lang="zh-TW" altLang="en-US" smtClean="0"/>
              <a:pPr>
                <a:defRPr/>
              </a:pPr>
              <a:t>9</a:t>
            </a:fld>
            <a:endParaRPr lang="en-US" altLang="zh-TW"/>
          </a:p>
        </p:txBody>
      </p:sp>
      <p:sp>
        <p:nvSpPr>
          <p:cNvPr id="6" name="Title 1"/>
          <p:cNvSpPr>
            <a:spLocks noGrp="1"/>
          </p:cNvSpPr>
          <p:nvPr>
            <p:ph type="title"/>
          </p:nvPr>
        </p:nvSpPr>
        <p:spPr/>
        <p:txBody>
          <a:bodyPr/>
          <a:lstStyle/>
          <a:p>
            <a:r>
              <a:rPr lang="en-US" sz="2400" b="1" dirty="0" smtClean="0">
                <a:latin typeface="+mj-lt"/>
              </a:rPr>
              <a:t>Financial Market Liberalization and GDP Growth</a:t>
            </a:r>
            <a:endParaRPr lang="en-US" sz="2400" b="1" dirty="0">
              <a:latin typeface="+mj-lt"/>
            </a:endParaRPr>
          </a:p>
        </p:txBody>
      </p:sp>
      <p:sp>
        <p:nvSpPr>
          <p:cNvPr id="7" name="Content Placeholder 6"/>
          <p:cNvSpPr>
            <a:spLocks noGrp="1"/>
          </p:cNvSpPr>
          <p:nvPr>
            <p:ph idx="1"/>
          </p:nvPr>
        </p:nvSpPr>
        <p:spPr>
          <a:xfrm>
            <a:off x="609600" y="2271081"/>
            <a:ext cx="3581400" cy="3471720"/>
          </a:xfrm>
          <a:prstGeom prst="rect">
            <a:avLst/>
          </a:prstGeom>
        </p:spPr>
        <p:txBody>
          <a:bodyPr wrap="square">
            <a:spAutoFit/>
          </a:bodyPr>
          <a:lstStyle/>
          <a:p>
            <a:pPr>
              <a:buFont typeface="Wingdings" pitchFamily="2" charset="2"/>
              <a:buChar char="§"/>
            </a:pPr>
            <a:r>
              <a:rPr lang="en-US" sz="1800" dirty="0" smtClean="0">
                <a:latin typeface="+mj-lt"/>
              </a:rPr>
              <a:t>Cross </a:t>
            </a:r>
            <a:r>
              <a:rPr lang="en-US" sz="1800" dirty="0">
                <a:latin typeface="+mj-lt"/>
              </a:rPr>
              <a:t>country regression analysis shows countries that </a:t>
            </a:r>
            <a:r>
              <a:rPr lang="en-US" sz="1800" dirty="0" smtClean="0">
                <a:latin typeface="+mj-lt"/>
              </a:rPr>
              <a:t>fully liberalized </a:t>
            </a:r>
            <a:r>
              <a:rPr lang="en-US" sz="1800" dirty="0">
                <a:latin typeface="+mj-lt"/>
              </a:rPr>
              <a:t>their financial markets on average grew at a lower pace than those did not fully liberalize their financial markets – the difference in growth rates is </a:t>
            </a:r>
            <a:r>
              <a:rPr lang="en-US" sz="1800" dirty="0" smtClean="0">
                <a:latin typeface="+mj-lt"/>
              </a:rPr>
              <a:t>evident </a:t>
            </a:r>
            <a:r>
              <a:rPr lang="en-US" sz="1800" dirty="0">
                <a:latin typeface="+mj-lt"/>
              </a:rPr>
              <a:t>during the crisis period of 2008-2011 </a:t>
            </a:r>
          </a:p>
          <a:p>
            <a:pPr>
              <a:buFont typeface="Wingdings" pitchFamily="2" charset="2"/>
              <a:buChar char="§"/>
            </a:pPr>
            <a:r>
              <a:rPr lang="en-US" sz="1800" dirty="0" smtClean="0">
                <a:latin typeface="+mj-lt"/>
              </a:rPr>
              <a:t>This holds true even if one takes into account the longer time horizon – 1990-2008</a:t>
            </a:r>
            <a:endParaRPr lang="en-US" sz="1800" dirty="0">
              <a:latin typeface="+mj-lt"/>
            </a:endParaRPr>
          </a:p>
        </p:txBody>
      </p:sp>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2362200"/>
            <a:ext cx="3657600"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8922414"/>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1955</TotalTime>
  <Words>2603</Words>
  <Application>Microsoft Office PowerPoint</Application>
  <PresentationFormat>On-screen Show (4:3)</PresentationFormat>
  <Paragraphs>150</Paragraphs>
  <Slides>21</Slides>
  <Notes>1</Notes>
  <HiddenSlides>1</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Default Design</vt:lpstr>
      <vt:lpstr>Financial Market Liberalization, Financial Stability and Economic Growth</vt:lpstr>
      <vt:lpstr>Why Financial Market Liberalization?</vt:lpstr>
      <vt:lpstr>Measuring Financial Market Liberalization</vt:lpstr>
      <vt:lpstr>Pace and Sequence of Financial and Capital Liberalization – Contrast between Developed and Developing Countries</vt:lpstr>
      <vt:lpstr>Financial Market Liberalization Meant…</vt:lpstr>
      <vt:lpstr>Has Financial Market Liberalization Led  to Financial Development?</vt:lpstr>
      <vt:lpstr>No Positive Effect on the Cost of Borrowing…</vt:lpstr>
      <vt:lpstr>In Sub-Saharan Africa…</vt:lpstr>
      <vt:lpstr>Financial Market Liberalization and GDP Growth</vt:lpstr>
      <vt:lpstr>Financial Market Liberalization and Volatility in Growth</vt:lpstr>
      <vt:lpstr>Average Growth Performances of the Most and Least Liberalized Economies</vt:lpstr>
      <vt:lpstr>Financialization Instead of Financial Development?</vt:lpstr>
      <vt:lpstr>Are Increased Cross-border Flows Contributing to Financialization?</vt:lpstr>
      <vt:lpstr>Increased Cross-border Flows of Portfolio Equity</vt:lpstr>
      <vt:lpstr>Financial Market Liberalization and  Short-term Debt</vt:lpstr>
      <vt:lpstr>Financial Market Liberalization and  Variable Interest Rate Borrowing</vt:lpstr>
      <vt:lpstr>Maturity Mismatches and Financial Instability</vt:lpstr>
      <vt:lpstr>Financial Market Liberalization, Cross Border Flows and Crisis</vt:lpstr>
      <vt:lpstr>Financial Liberalization and Banking Crisis</vt:lpstr>
      <vt:lpstr>Rethinking Financial Market Liberalization</vt:lpstr>
      <vt:lpstr>Rethinking Financial Market Liberalization: Points to Ponder</vt:lpstr>
    </vt:vector>
  </TitlesOfParts>
  <Company>UNHQ</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Inflation Matters: Levels &amp; Types – What can monetary policy do?</dc:title>
  <dc:creator>United Nations</dc:creator>
  <cp:lastModifiedBy>Hamid Rashid</cp:lastModifiedBy>
  <cp:revision>238</cp:revision>
  <dcterms:created xsi:type="dcterms:W3CDTF">2010-01-20T18:21:00Z</dcterms:created>
  <dcterms:modified xsi:type="dcterms:W3CDTF">2012-12-05T23:37:21Z</dcterms:modified>
</cp:coreProperties>
</file>